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8"/>
  </p:notesMasterIdLst>
  <p:handoutMasterIdLst>
    <p:handoutMasterId r:id="rId9"/>
  </p:handoutMasterIdLst>
  <p:sldIdLst>
    <p:sldId id="337" r:id="rId5"/>
    <p:sldId id="335" r:id="rId6"/>
    <p:sldId id="33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ta Mir" initials="JM" lastIdx="46" clrIdx="0"/>
  <p:cmAuthor id="2" name="Christina Severin" initials="CS" lastIdx="11" clrIdx="1"/>
  <p:cmAuthor id="3" name="Azzara, Jennifer" initials="AJ" lastIdx="14" clrIdx="2"/>
  <p:cmAuthor id="4" name="Ann Healey" initials="AH" lastIdx="7" clrIdx="3"/>
  <p:cmAuthor id="5" name="jakejenny" initials="j"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9A5"/>
    <a:srgbClr val="A2A2AA"/>
    <a:srgbClr val="327B60"/>
    <a:srgbClr val="D4D5D6"/>
    <a:srgbClr val="3F32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1" autoAdjust="0"/>
    <p:restoredTop sz="92438" autoAdjust="0"/>
  </p:normalViewPr>
  <p:slideViewPr>
    <p:cSldViewPr snapToGrid="0" snapToObjects="1">
      <p:cViewPr varScale="1">
        <p:scale>
          <a:sx n="91" d="100"/>
          <a:sy n="91" d="100"/>
        </p:scale>
        <p:origin x="115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F4458E-71EB-6849-AF4D-6E9C3B94CF9F}" type="datetimeFigureOut">
              <a:rPr lang="en-US" smtClean="0"/>
              <a:pPr/>
              <a:t>7/24/2023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1B9768-A60C-6244-8408-7E63587B4A96}" type="slidenum">
              <a:rPr lang="en-US" smtClean="0"/>
              <a:pPr/>
              <a:t>‹#›</a:t>
            </a:fld>
            <a:endParaRPr lang="en-US"/>
          </a:p>
        </p:txBody>
      </p:sp>
    </p:spTree>
    <p:extLst>
      <p:ext uri="{BB962C8B-B14F-4D97-AF65-F5344CB8AC3E}">
        <p14:creationId xmlns:p14="http://schemas.microsoft.com/office/powerpoint/2010/main" val="1257537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D98E6-28BA-2145-A31A-7526139C1A49}" type="datetimeFigureOut">
              <a:rPr lang="en-US" smtClean="0"/>
              <a:pPr/>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C5B7D-7719-F14D-B06D-B27A093DE7E9}" type="slidenum">
              <a:rPr lang="en-US" smtClean="0"/>
              <a:pPr/>
              <a:t>‹#›</a:t>
            </a:fld>
            <a:endParaRPr lang="en-US"/>
          </a:p>
        </p:txBody>
      </p:sp>
    </p:spTree>
    <p:extLst>
      <p:ext uri="{BB962C8B-B14F-4D97-AF65-F5344CB8AC3E}">
        <p14:creationId xmlns:p14="http://schemas.microsoft.com/office/powerpoint/2010/main" val="190946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C5B7D-7719-F14D-B06D-B27A093DE7E9}" type="slidenum">
              <a:rPr lang="en-US" smtClean="0"/>
              <a:pPr/>
              <a:t>1</a:t>
            </a:fld>
            <a:endParaRPr lang="en-US"/>
          </a:p>
        </p:txBody>
      </p:sp>
    </p:spTree>
    <p:extLst>
      <p:ext uri="{BB962C8B-B14F-4D97-AF65-F5344CB8AC3E}">
        <p14:creationId xmlns:p14="http://schemas.microsoft.com/office/powerpoint/2010/main" val="316932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10 visits seen in 3 hours of 15 and 30 minute visits, plus warm hand-offs to BH</a:t>
            </a:r>
          </a:p>
          <a:p>
            <a:endParaRPr lang="en-US" dirty="0"/>
          </a:p>
          <a:p>
            <a:r>
              <a:rPr lang="en-US" dirty="0"/>
              <a:t>From David Margolius: So how will that work? What does the practice of the future actually look like?? Here is the practice of the present/past. 15-minute visits. Focus on today’s schedule of patients. We get money for each of these things. Give us more money for each of them and it will be the same problem. There’s no place to squeeze in the practice of the future. We need a completely new template.  And it has to be paid for.</a:t>
            </a:r>
          </a:p>
          <a:p>
            <a:endParaRPr lang="en-US" dirty="0"/>
          </a:p>
        </p:txBody>
      </p:sp>
      <p:sp>
        <p:nvSpPr>
          <p:cNvPr id="4" name="Slide Number Placeholder 3"/>
          <p:cNvSpPr>
            <a:spLocks noGrp="1"/>
          </p:cNvSpPr>
          <p:nvPr>
            <p:ph type="sldNum" sz="quarter" idx="5"/>
          </p:nvPr>
        </p:nvSpPr>
        <p:spPr/>
        <p:txBody>
          <a:bodyPr/>
          <a:lstStyle/>
          <a:p>
            <a:pPr>
              <a:defRPr/>
            </a:pPr>
            <a:fld id="{518F106E-2F92-43ED-82B5-429CD6DA5DF6}" type="slidenum">
              <a:rPr lang="en-US" smtClean="0"/>
              <a:pPr>
                <a:defRPr/>
              </a:pPr>
              <a:t>2</a:t>
            </a:fld>
            <a:endParaRPr lang="en-US"/>
          </a:p>
        </p:txBody>
      </p:sp>
    </p:spTree>
    <p:extLst>
      <p:ext uri="{BB962C8B-B14F-4D97-AF65-F5344CB8AC3E}">
        <p14:creationId xmlns:p14="http://schemas.microsoft.com/office/powerpoint/2010/main" val="146604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Double</a:t>
            </a:r>
            <a:r>
              <a:rPr lang="en-US" b="1" baseline="0" dirty="0"/>
              <a:t> the </a:t>
            </a:r>
            <a:r>
              <a:rPr lang="en-US" b="1" dirty="0"/>
              <a:t>patient care “touches” in 3 hours</a:t>
            </a:r>
          </a:p>
          <a:p>
            <a:endParaRPr lang="en-US" dirty="0"/>
          </a:p>
          <a:p>
            <a:r>
              <a:rPr lang="en-US" dirty="0"/>
              <a:t>E-mail visits/phone visits/panel management/ this is the template of the future. The day of the </a:t>
            </a:r>
            <a:r>
              <a:rPr lang="en-US" dirty="0" err="1"/>
              <a:t>pcp</a:t>
            </a:r>
            <a:r>
              <a:rPr lang="en-US" dirty="0"/>
              <a:t> is completely different. There is a real team here. Patients get the care they need. And that’s not all, because of this new template… more patients get the care they need.</a:t>
            </a:r>
          </a:p>
        </p:txBody>
      </p:sp>
      <p:sp>
        <p:nvSpPr>
          <p:cNvPr id="4" name="Slide Number Placeholder 3"/>
          <p:cNvSpPr>
            <a:spLocks noGrp="1"/>
          </p:cNvSpPr>
          <p:nvPr>
            <p:ph type="sldNum" sz="quarter" idx="5"/>
          </p:nvPr>
        </p:nvSpPr>
        <p:spPr/>
        <p:txBody>
          <a:bodyPr/>
          <a:lstStyle/>
          <a:p>
            <a:pPr>
              <a:defRPr/>
            </a:pPr>
            <a:fld id="{132BD553-246B-47BF-96F8-186BEAB92DEA}" type="slidenum">
              <a:rPr lang="en-US" smtClean="0"/>
              <a:pPr>
                <a:defRPr/>
              </a:pPr>
              <a:t>3</a:t>
            </a:fld>
            <a:endParaRPr lang="en-US"/>
          </a:p>
        </p:txBody>
      </p:sp>
    </p:spTree>
    <p:extLst>
      <p:ext uri="{BB962C8B-B14F-4D97-AF65-F5344CB8AC3E}">
        <p14:creationId xmlns:p14="http://schemas.microsoft.com/office/powerpoint/2010/main" val="169249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viderPage – For Presentations">
    <p:spTree>
      <p:nvGrpSpPr>
        <p:cNvPr id="1" name=""/>
        <p:cNvGrpSpPr/>
        <p:nvPr/>
      </p:nvGrpSpPr>
      <p:grpSpPr>
        <a:xfrm>
          <a:off x="0" y="0"/>
          <a:ext cx="0" cy="0"/>
          <a:chOff x="0" y="0"/>
          <a:chExt cx="0" cy="0"/>
        </a:xfrm>
      </p:grpSpPr>
      <p:sp>
        <p:nvSpPr>
          <p:cNvPr id="8" name="Rectangle 7"/>
          <p:cNvSpPr/>
          <p:nvPr userDrawn="1"/>
        </p:nvSpPr>
        <p:spPr>
          <a:xfrm>
            <a:off x="-1" y="0"/>
            <a:ext cx="9144001" cy="5317815"/>
          </a:xfrm>
          <a:prstGeom prst="rect">
            <a:avLst/>
          </a:prstGeom>
          <a:solidFill>
            <a:srgbClr val="3F32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9609" y="1849582"/>
            <a:ext cx="8329579" cy="1470025"/>
          </a:xfrm>
        </p:spPr>
        <p:txBody>
          <a:bodyPr>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9609" y="3345546"/>
            <a:ext cx="8329579" cy="1176067"/>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846" y="5860803"/>
            <a:ext cx="2912577" cy="791095"/>
          </a:xfrm>
          <a:prstGeom prst="rect">
            <a:avLst/>
          </a:prstGeom>
        </p:spPr>
      </p:pic>
      <p:pic>
        <p:nvPicPr>
          <p:cNvPr id="10" name="Picture 9"/>
          <p:cNvPicPr>
            <a:picLocks noChangeAspect="1"/>
          </p:cNvPicPr>
          <p:nvPr userDrawn="1"/>
        </p:nvPicPr>
        <p:blipFill>
          <a:blip r:embed="rId3"/>
          <a:stretch>
            <a:fillRect/>
          </a:stretch>
        </p:blipFill>
        <p:spPr>
          <a:xfrm rot="10800000">
            <a:off x="0" y="5317815"/>
            <a:ext cx="9144000" cy="288493"/>
          </a:xfrm>
          <a:prstGeom prst="rect">
            <a:avLst/>
          </a:prstGeom>
        </p:spPr>
      </p:pic>
      <p:cxnSp>
        <p:nvCxnSpPr>
          <p:cNvPr id="5" name="Straight Connector 4"/>
          <p:cNvCxnSpPr/>
          <p:nvPr userDrawn="1"/>
        </p:nvCxnSpPr>
        <p:spPr>
          <a:xfrm>
            <a:off x="449609" y="3319607"/>
            <a:ext cx="832957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91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mock">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Dimo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6527" y="1442049"/>
            <a:ext cx="7333177" cy="232183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5404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ast Boston">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EastBost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8280" y="1633880"/>
            <a:ext cx="7540722" cy="229537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346904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MK">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Kenned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608" y="1369640"/>
            <a:ext cx="7408467" cy="228840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37934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Family Health Worcester">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Worcest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2" y="1356055"/>
            <a:ext cx="7673055" cy="2335062"/>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pic>
        <p:nvPicPr>
          <p:cNvPr id="9" name="Picture 8" descr="Screen Shot 2017-11-07 at 10.14.2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8266" y="1808833"/>
            <a:ext cx="2705414" cy="1146284"/>
          </a:xfrm>
          <a:prstGeom prst="rect">
            <a:avLst/>
          </a:prstGeom>
        </p:spPr>
      </p:pic>
    </p:spTree>
    <p:extLst>
      <p:ext uri="{BB962C8B-B14F-4D97-AF65-F5344CB8AC3E}">
        <p14:creationId xmlns:p14="http://schemas.microsoft.com/office/powerpoint/2010/main" val="82257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enway Health">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Fenw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4388" y="1253937"/>
            <a:ext cx="7679669" cy="235780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80274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Hilltown">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Hilltow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830" y="1293977"/>
            <a:ext cx="7348934" cy="2364064"/>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49623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lyoke">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Holyok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0535" y="1271397"/>
            <a:ext cx="7487844" cy="2386644"/>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42351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Lynn C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Lyn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393" y="1360970"/>
            <a:ext cx="7679669" cy="246906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341343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ew Health">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NewHealth.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397" y="1481738"/>
            <a:ext cx="7679671" cy="2342693"/>
          </a:xfrm>
          <a:prstGeom prst="rect">
            <a:avLst/>
          </a:prstGeom>
        </p:spPr>
      </p:pic>
      <p:pic>
        <p:nvPicPr>
          <p:cNvPr id="7" name="Picture 6"/>
          <p:cNvPicPr>
            <a:picLocks noChangeAspect="1"/>
          </p:cNvPicPr>
          <p:nvPr userDrawn="1"/>
        </p:nvPicPr>
        <p:blipFill>
          <a:blip r:embed="rId3"/>
          <a:stretch>
            <a:fillRect/>
          </a:stretch>
        </p:blipFill>
        <p:spPr>
          <a:xfrm>
            <a:off x="0" y="0"/>
            <a:ext cx="9144000" cy="288493"/>
          </a:xfrm>
          <a:prstGeom prst="rect">
            <a:avLst/>
          </a:prstGeom>
        </p:spPr>
      </p:pic>
      <p:sp>
        <p:nvSpPr>
          <p:cNvPr id="9" name="Rectangle 8"/>
          <p:cNvSpPr/>
          <p:nvPr/>
        </p:nvSpPr>
        <p:spPr>
          <a:xfrm>
            <a:off x="5264727" y="1916217"/>
            <a:ext cx="1799776" cy="1184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90962" y="1981298"/>
            <a:ext cx="1543390" cy="1020332"/>
          </a:xfrm>
          <a:prstGeom prst="rect">
            <a:avLst/>
          </a:prstGeom>
        </p:spPr>
      </p:pic>
    </p:spTree>
    <p:extLst>
      <p:ext uri="{BB962C8B-B14F-4D97-AF65-F5344CB8AC3E}">
        <p14:creationId xmlns:p14="http://schemas.microsoft.com/office/powerpoint/2010/main" val="400605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oShore 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655" y="1779409"/>
            <a:ext cx="6923121" cy="183311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80977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Page – For Printing">
    <p:spTree>
      <p:nvGrpSpPr>
        <p:cNvPr id="1" name=""/>
        <p:cNvGrpSpPr/>
        <p:nvPr/>
      </p:nvGrpSpPr>
      <p:grpSpPr>
        <a:xfrm>
          <a:off x="0" y="0"/>
          <a:ext cx="0" cy="0"/>
          <a:chOff x="0" y="0"/>
          <a:chExt cx="0" cy="0"/>
        </a:xfrm>
      </p:grpSpPr>
      <p:sp>
        <p:nvSpPr>
          <p:cNvPr id="2" name="Title 1"/>
          <p:cNvSpPr>
            <a:spLocks noGrp="1"/>
          </p:cNvSpPr>
          <p:nvPr>
            <p:ph type="ctrTitle"/>
          </p:nvPr>
        </p:nvSpPr>
        <p:spPr>
          <a:xfrm>
            <a:off x="449609" y="1849582"/>
            <a:ext cx="8329579" cy="1470025"/>
          </a:xfrm>
        </p:spPr>
        <p:txBody>
          <a:bodyPr>
            <a:normAutofit/>
          </a:bodyPr>
          <a:lstStyle>
            <a:lvl1pPr algn="ctr">
              <a:defRPr sz="30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449609" y="3345546"/>
            <a:ext cx="8329579"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846" y="5860803"/>
            <a:ext cx="2912577" cy="791095"/>
          </a:xfrm>
          <a:prstGeom prst="rect">
            <a:avLst/>
          </a:prstGeom>
        </p:spPr>
      </p:pic>
      <p:pic>
        <p:nvPicPr>
          <p:cNvPr id="10" name="Picture 9"/>
          <p:cNvPicPr>
            <a:picLocks noChangeAspect="1"/>
          </p:cNvPicPr>
          <p:nvPr userDrawn="1"/>
        </p:nvPicPr>
        <p:blipFill>
          <a:blip r:embed="rId3"/>
          <a:stretch>
            <a:fillRect/>
          </a:stretch>
        </p:blipFill>
        <p:spPr>
          <a:xfrm rot="10800000">
            <a:off x="0" y="5317815"/>
            <a:ext cx="9144000" cy="288493"/>
          </a:xfrm>
          <a:prstGeom prst="rect">
            <a:avLst/>
          </a:prstGeom>
        </p:spPr>
      </p:pic>
    </p:spTree>
    <p:extLst>
      <p:ext uri="{BB962C8B-B14F-4D97-AF65-F5344CB8AC3E}">
        <p14:creationId xmlns:p14="http://schemas.microsoft.com/office/powerpoint/2010/main" val="2031003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Upham's Corner">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6775" y="1632726"/>
            <a:ext cx="7169619" cy="1972396"/>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503246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 Locations – Logos">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9" name="Picture 8" descr="C3_Lockup_ALL-3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536"/>
            <a:ext cx="9144000" cy="6266923"/>
          </a:xfrm>
          <a:prstGeom prst="rect">
            <a:avLst/>
          </a:prstGeom>
        </p:spPr>
      </p:pic>
      <p:pic>
        <p:nvPicPr>
          <p:cNvPr id="5" name="Picture 4"/>
          <p:cNvPicPr>
            <a:picLocks noChangeAspect="1"/>
          </p:cNvPicPr>
          <p:nvPr userDrawn="1"/>
        </p:nvPicPr>
        <p:blipFill>
          <a:blip r:embed="rId3"/>
          <a:stretch>
            <a:fillRect/>
          </a:stretch>
        </p:blipFill>
        <p:spPr>
          <a:xfrm rot="10800000">
            <a:off x="0" y="0"/>
            <a:ext cx="9144000" cy="288493"/>
          </a:xfrm>
          <a:prstGeom prst="rect">
            <a:avLst/>
          </a:prstGeom>
        </p:spPr>
      </p:pic>
      <p:pic>
        <p:nvPicPr>
          <p:cNvPr id="6" name="Picture 5" descr="Screen Shot 2017-11-07 at 10.14.2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62579" y="2295166"/>
            <a:ext cx="1969734" cy="834576"/>
          </a:xfrm>
          <a:prstGeom prst="rect">
            <a:avLst/>
          </a:prstGeom>
        </p:spPr>
      </p:pic>
    </p:spTree>
    <p:extLst>
      <p:ext uri="{BB962C8B-B14F-4D97-AF65-F5344CB8AC3E}">
        <p14:creationId xmlns:p14="http://schemas.microsoft.com/office/powerpoint/2010/main" val="419900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60002" y="306195"/>
            <a:ext cx="8650983" cy="1143000"/>
          </a:xfrm>
        </p:spPr>
        <p:txBody>
          <a:bodyPr/>
          <a:lstStyle/>
          <a:p>
            <a:r>
              <a:rPr lang="en-US" dirty="0"/>
              <a:t>Click to edit Master title style</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15" name="Content Placeholder 3"/>
          <p:cNvSpPr>
            <a:spLocks noGrp="1"/>
          </p:cNvSpPr>
          <p:nvPr>
            <p:ph sz="quarter" idx="15"/>
          </p:nvPr>
        </p:nvSpPr>
        <p:spPr>
          <a:xfrm>
            <a:off x="336323" y="1538976"/>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6"/>
          </p:nvPr>
        </p:nvSpPr>
        <p:spPr>
          <a:xfrm>
            <a:off x="4648200" y="1538976"/>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60003" y="306195"/>
            <a:ext cx="8614122" cy="977096"/>
          </a:xfrm>
        </p:spPr>
        <p:txBody>
          <a:bodyPr>
            <a:normAutofit/>
          </a:bodyPr>
          <a:lstStyle>
            <a:lvl1pPr>
              <a:defRPr sz="2400"/>
            </a:lvl1pPr>
          </a:lstStyle>
          <a:p>
            <a:r>
              <a:rPr lang="en-US" dirty="0"/>
              <a:t>Click to edit Master title style</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17" name="Content Placeholder 3"/>
          <p:cNvSpPr>
            <a:spLocks noGrp="1"/>
          </p:cNvSpPr>
          <p:nvPr>
            <p:ph sz="quarter" idx="15"/>
          </p:nvPr>
        </p:nvSpPr>
        <p:spPr>
          <a:xfrm>
            <a:off x="336323" y="1377346"/>
            <a:ext cx="4175700" cy="4626290"/>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quarter" idx="16"/>
          </p:nvPr>
        </p:nvSpPr>
        <p:spPr>
          <a:xfrm>
            <a:off x="4648200" y="1377346"/>
            <a:ext cx="4175700" cy="4626290"/>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986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Content Placeholder 3"/>
          <p:cNvSpPr>
            <a:spLocks noGrp="1"/>
          </p:cNvSpPr>
          <p:nvPr>
            <p:ph sz="quarter" idx="15"/>
          </p:nvPr>
        </p:nvSpPr>
        <p:spPr>
          <a:xfrm>
            <a:off x="336323" y="2180337"/>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quarter" idx="16"/>
          </p:nvPr>
        </p:nvSpPr>
        <p:spPr>
          <a:xfrm>
            <a:off x="4648200" y="2180337"/>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0003" y="306195"/>
            <a:ext cx="8614122"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37863" y="1535113"/>
            <a:ext cx="4170363" cy="639763"/>
          </a:xfrm>
          <a:prstGeom prst="rect">
            <a:avLst/>
          </a:prstGeom>
        </p:spPr>
        <p:txBody>
          <a:bodyPr anchor="b"/>
          <a:lstStyle>
            <a:lvl1pPr marL="0" indent="0">
              <a:buNone/>
              <a:defRPr sz="2400" b="1">
                <a:solidFill>
                  <a:srgbClr val="327B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36823" y="1535113"/>
            <a:ext cx="4205278" cy="639763"/>
          </a:xfrm>
          <a:prstGeom prst="rect">
            <a:avLst/>
          </a:prstGeom>
        </p:spPr>
        <p:txBody>
          <a:bodyPr anchor="b"/>
          <a:lstStyle>
            <a:lvl1pPr marL="0" indent="0">
              <a:buNone/>
              <a:defRPr sz="2400" b="1">
                <a:solidFill>
                  <a:srgbClr val="327B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2066355A-084C-D24E-9AD2-7E4FC41EA627}" type="slidenum">
              <a:rPr lang="en-US" smtClean="0"/>
              <a:pPr/>
              <a:t>‹#›</a:t>
            </a:fld>
            <a:endParaRPr lang="en-US"/>
          </a:p>
        </p:txBody>
      </p:sp>
      <p:pic>
        <p:nvPicPr>
          <p:cNvPr id="12" name="Picture 11"/>
          <p:cNvPicPr>
            <a:picLocks noChangeAspect="1"/>
          </p:cNvPicPr>
          <p:nvPr userDrawn="1"/>
        </p:nvPicPr>
        <p:blipFill>
          <a:blip r:embed="rId2"/>
          <a:stretch>
            <a:fillRect/>
          </a:stretch>
        </p:blipFill>
        <p:spPr>
          <a:xfrm rot="10800000">
            <a:off x="0" y="0"/>
            <a:ext cx="9144000" cy="288493"/>
          </a:xfrm>
          <a:prstGeom prst="rect">
            <a:avLst/>
          </a:prstGeom>
        </p:spPr>
      </p:pic>
      <p:sp>
        <p:nvSpPr>
          <p:cNvPr id="13"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248682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0003" y="306195"/>
            <a:ext cx="8685560" cy="1143000"/>
          </a:xfrm>
        </p:spPr>
        <p:txBody>
          <a:bodyPr/>
          <a:lstStyle/>
          <a:p>
            <a:r>
              <a:rPr lang="en-US"/>
              <a:t>Click to edit Master title style</a:t>
            </a:r>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rot="10800000">
            <a:off x="0" y="0"/>
            <a:ext cx="9144000" cy="288493"/>
          </a:xfrm>
          <a:prstGeom prst="rect">
            <a:avLst/>
          </a:prstGeom>
        </p:spPr>
      </p:pic>
      <p:sp>
        <p:nvSpPr>
          <p:cNvPr id="10"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0800000">
            <a:off x="0" y="0"/>
            <a:ext cx="9144000" cy="288493"/>
          </a:xfrm>
          <a:prstGeom prst="rect">
            <a:avLst/>
          </a:prstGeom>
        </p:spPr>
      </p:pic>
      <p:sp>
        <p:nvSpPr>
          <p:cNvPr id="9"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Content Placeholder 3"/>
          <p:cNvSpPr>
            <a:spLocks noGrp="1"/>
          </p:cNvSpPr>
          <p:nvPr>
            <p:ph sz="quarter" idx="13"/>
          </p:nvPr>
        </p:nvSpPr>
        <p:spPr>
          <a:xfrm>
            <a:off x="3575051" y="674720"/>
            <a:ext cx="5386388" cy="54514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1218220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5875" y="4800600"/>
            <a:ext cx="681037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285875" y="612775"/>
            <a:ext cx="681037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85875" y="5367338"/>
            <a:ext cx="6810375"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361598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A599D86-63A2-4A1B-B8AC-1E5BEEAB7F5F}"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91B9F8-7422-43E0-8421-2E7A19E04EE0}" type="slidenum">
              <a:rPr lang="en-US"/>
              <a:pPr>
                <a:defRPr/>
              </a:pPr>
              <a:t>‹#›</a:t>
            </a:fld>
            <a:endParaRPr lang="en-US"/>
          </a:p>
        </p:txBody>
      </p:sp>
    </p:spTree>
    <p:extLst>
      <p:ext uri="{BB962C8B-B14F-4D97-AF65-F5344CB8AC3E}">
        <p14:creationId xmlns:p14="http://schemas.microsoft.com/office/powerpoint/2010/main" val="56188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Presentations / Content">
    <p:spTree>
      <p:nvGrpSpPr>
        <p:cNvPr id="1" name=""/>
        <p:cNvGrpSpPr/>
        <p:nvPr/>
      </p:nvGrpSpPr>
      <p:grpSpPr>
        <a:xfrm>
          <a:off x="0" y="0"/>
          <a:ext cx="0" cy="0"/>
          <a:chOff x="0" y="0"/>
          <a:chExt cx="0" cy="0"/>
        </a:xfrm>
      </p:grpSpPr>
      <p:sp>
        <p:nvSpPr>
          <p:cNvPr id="2" name="Title 1"/>
          <p:cNvSpPr>
            <a:spLocks noGrp="1"/>
          </p:cNvSpPr>
          <p:nvPr>
            <p:ph type="title"/>
          </p:nvPr>
        </p:nvSpPr>
        <p:spPr>
          <a:xfrm>
            <a:off x="299439" y="316713"/>
            <a:ext cx="8519123" cy="1143000"/>
          </a:xfrm>
        </p:spPr>
        <p:txBody>
          <a:bodyPr>
            <a:normAutofit/>
          </a:bodyPr>
          <a:lstStyle>
            <a:lvl1pPr algn="l">
              <a:defRPr sz="3500"/>
            </a:lvl1pPr>
          </a:lstStyle>
          <a:p>
            <a:r>
              <a:rPr lang="en-US" dirty="0"/>
              <a:t>Click to edit Master title style</a:t>
            </a:r>
          </a:p>
        </p:txBody>
      </p:sp>
      <p:sp>
        <p:nvSpPr>
          <p:cNvPr id="9"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rot="10800000">
            <a:off x="0" y="0"/>
            <a:ext cx="9144000" cy="288493"/>
          </a:xfrm>
          <a:prstGeom prst="rect">
            <a:avLst/>
          </a:prstGeom>
        </p:spPr>
      </p:pic>
      <p:sp>
        <p:nvSpPr>
          <p:cNvPr id="7"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a:t>  // CONFIDENTIAL – DO NOT DISTRIBUTE //</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4" name="Content Placeholder 3"/>
          <p:cNvSpPr>
            <a:spLocks noGrp="1"/>
          </p:cNvSpPr>
          <p:nvPr>
            <p:ph sz="quarter" idx="13"/>
          </p:nvPr>
        </p:nvSpPr>
        <p:spPr>
          <a:xfrm>
            <a:off x="300038" y="1547813"/>
            <a:ext cx="8518525" cy="46640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3 Master Cover PRESENT">
    <p:spTree>
      <p:nvGrpSpPr>
        <p:cNvPr id="1" name=""/>
        <p:cNvGrpSpPr/>
        <p:nvPr/>
      </p:nvGrpSpPr>
      <p:grpSpPr>
        <a:xfrm>
          <a:off x="0" y="0"/>
          <a:ext cx="0" cy="0"/>
          <a:chOff x="0" y="0"/>
          <a:chExt cx="0" cy="0"/>
        </a:xfrm>
      </p:grpSpPr>
      <p:pic>
        <p:nvPicPr>
          <p:cNvPr id="11" name="Picture 10" descr="C3-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1" y="0"/>
            <a:ext cx="6858000" cy="2515749"/>
          </a:xfrm>
          <a:prstGeom prst="rect">
            <a:avLst/>
          </a:prstGeom>
        </p:spPr>
      </p:pic>
      <p:sp>
        <p:nvSpPr>
          <p:cNvPr id="13" name="Rectangle 12"/>
          <p:cNvSpPr/>
          <p:nvPr userDrawn="1"/>
        </p:nvSpPr>
        <p:spPr>
          <a:xfrm>
            <a:off x="-1" y="2114495"/>
            <a:ext cx="9144001" cy="913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214937" cy="2066642"/>
          </a:xfrm>
          <a:prstGeom prst="rect">
            <a:avLst/>
          </a:prstGeom>
          <a:gradFill flip="none" rotWithShape="1">
            <a:gsLst>
              <a:gs pos="4700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3462" y="3023601"/>
            <a:ext cx="7546788" cy="1329266"/>
          </a:xfrm>
        </p:spPr>
        <p:txBody>
          <a:bodyPr>
            <a:normAutofit/>
          </a:bodyPr>
          <a:lstStyle>
            <a:lvl1pPr algn="ctr">
              <a:defRPr sz="36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819238" y="4329052"/>
            <a:ext cx="7531012"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6490686"/>
            <a:ext cx="3055938" cy="365125"/>
          </a:xfrm>
          <a:prstGeom prst="rect">
            <a:avLst/>
          </a:prstGeom>
        </p:spPr>
        <p:txBody>
          <a:bodyPr/>
          <a:lstStyle>
            <a:lvl1pPr>
              <a:defRPr sz="1100">
                <a:solidFill>
                  <a:schemeClr val="tx1">
                    <a:lumMod val="50000"/>
                    <a:lumOff val="50000"/>
                  </a:schemeClr>
                </a:solidFill>
              </a:defRPr>
            </a:lvl1pPr>
          </a:lstStyle>
          <a:p>
            <a:r>
              <a:rPr lang="en-US"/>
              <a:t>  // CONFIDENTIAL – DO NOT DISTRIBUTE //</a:t>
            </a:r>
            <a:endParaRPr lang="en-US" dirty="0"/>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rot="10800000">
            <a:off x="0" y="2095668"/>
            <a:ext cx="9144000" cy="288493"/>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0111" y="439230"/>
            <a:ext cx="4893890" cy="1329246"/>
          </a:xfrm>
          <a:prstGeom prst="rect">
            <a:avLst/>
          </a:prstGeom>
        </p:spPr>
      </p:pic>
    </p:spTree>
    <p:extLst>
      <p:ext uri="{BB962C8B-B14F-4D97-AF65-F5344CB8AC3E}">
        <p14:creationId xmlns:p14="http://schemas.microsoft.com/office/powerpoint/2010/main" val="319514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3 Master Cover – PRINT">
    <p:spTree>
      <p:nvGrpSpPr>
        <p:cNvPr id="1" name=""/>
        <p:cNvGrpSpPr/>
        <p:nvPr/>
      </p:nvGrpSpPr>
      <p:grpSpPr>
        <a:xfrm>
          <a:off x="0" y="0"/>
          <a:ext cx="0" cy="0"/>
          <a:chOff x="0" y="0"/>
          <a:chExt cx="0" cy="0"/>
        </a:xfrm>
      </p:grpSpPr>
      <p:sp>
        <p:nvSpPr>
          <p:cNvPr id="2" name="Title 1"/>
          <p:cNvSpPr>
            <a:spLocks noGrp="1"/>
          </p:cNvSpPr>
          <p:nvPr>
            <p:ph type="ctrTitle"/>
          </p:nvPr>
        </p:nvSpPr>
        <p:spPr>
          <a:xfrm>
            <a:off x="803462" y="3023601"/>
            <a:ext cx="7546788" cy="1329266"/>
          </a:xfrm>
        </p:spPr>
        <p:txBody>
          <a:bodyPr>
            <a:normAutofit/>
          </a:bodyPr>
          <a:lstStyle>
            <a:lvl1pPr algn="ctr">
              <a:defRPr sz="36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819238" y="4329052"/>
            <a:ext cx="7531012"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6490686"/>
            <a:ext cx="3055938" cy="365125"/>
          </a:xfrm>
          <a:prstGeom prst="rect">
            <a:avLst/>
          </a:prstGeom>
        </p:spPr>
        <p:txBody>
          <a:bodyPr/>
          <a:lstStyle>
            <a:lvl1pPr>
              <a:defRPr sz="1100">
                <a:solidFill>
                  <a:schemeClr val="tx1">
                    <a:lumMod val="50000"/>
                    <a:lumOff val="50000"/>
                  </a:schemeClr>
                </a:solidFill>
              </a:defRPr>
            </a:lvl1pPr>
          </a:lstStyle>
          <a:p>
            <a:r>
              <a:rPr lang="en-US"/>
              <a:t>  // CONFIDENTIAL – DO NOT DISTRIBUTE //</a:t>
            </a:r>
            <a:endParaRPr lang="en-US" dirty="0"/>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rot="10800000">
            <a:off x="0" y="2095668"/>
            <a:ext cx="9144000" cy="2884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0111" y="439230"/>
            <a:ext cx="4893890" cy="1329246"/>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rockton ">
    <p:spTree>
      <p:nvGrpSpPr>
        <p:cNvPr id="1" name=""/>
        <p:cNvGrpSpPr/>
        <p:nvPr/>
      </p:nvGrpSpPr>
      <p:grpSpPr>
        <a:xfrm>
          <a:off x="0" y="0"/>
          <a:ext cx="0" cy="0"/>
          <a:chOff x="0" y="0"/>
          <a:chExt cx="0" cy="0"/>
        </a:xfrm>
      </p:grpSpPr>
      <p:sp>
        <p:nvSpPr>
          <p:cNvPr id="2" name="Title 1"/>
          <p:cNvSpPr>
            <a:spLocks noGrp="1"/>
          </p:cNvSpPr>
          <p:nvPr>
            <p:ph type="title"/>
          </p:nvPr>
        </p:nvSpPr>
        <p:spPr>
          <a:xfrm>
            <a:off x="1" y="4662485"/>
            <a:ext cx="7974856" cy="569387"/>
          </a:xfrm>
          <a:solidFill>
            <a:srgbClr val="3F3283"/>
          </a:solidFill>
          <a:ln>
            <a:noFill/>
          </a:ln>
        </p:spPr>
        <p:txBody>
          <a:bodyPr wrap="square" lIns="457200" rIns="91440" bIns="91440" anchor="ctr">
            <a:spAutoFit/>
          </a:bodyPr>
          <a:lstStyle>
            <a:lvl1pPr algn="l">
              <a:defRPr sz="2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41941"/>
            <a:ext cx="6813144"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descr="Screen Shot 2017-10-13 at 5.41.04 P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30" y="1878632"/>
            <a:ext cx="7288382" cy="1898478"/>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ape Cod">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8606" y="1653724"/>
            <a:ext cx="6971775" cy="199770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078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C Franklin County">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FranklinCount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8553" y="1496107"/>
            <a:ext cx="7627966" cy="2314078"/>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54503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harlesRiver 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CharlesRiv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488" y="1428819"/>
            <a:ext cx="7825194" cy="2394595"/>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60562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002" y="306195"/>
            <a:ext cx="8661165"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p:cNvSpPr>
            <a:spLocks noGrp="1"/>
          </p:cNvSpPr>
          <p:nvPr>
            <p:ph type="sldNum" sz="quarter" idx="4"/>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sp>
        <p:nvSpPr>
          <p:cNvPr id="12" name="Footer Placeholder 4"/>
          <p:cNvSpPr>
            <a:spLocks noGrp="1"/>
          </p:cNvSpPr>
          <p:nvPr>
            <p:ph type="ftr" sz="quarter" idx="3"/>
          </p:nvPr>
        </p:nvSpPr>
        <p:spPr>
          <a:xfrm>
            <a:off x="125910" y="6419243"/>
            <a:ext cx="5324600" cy="365125"/>
          </a:xfrm>
          <a:prstGeom prst="rect">
            <a:avLst/>
          </a:prstGeom>
        </p:spPr>
        <p:txBody>
          <a:bodyPr/>
          <a:lstStyle>
            <a:lvl1pPr algn="l">
              <a:defRPr sz="1200"/>
            </a:lvl1pPr>
          </a:lstStyle>
          <a:p>
            <a:endParaRPr lang="en-US" dirty="0"/>
          </a:p>
        </p:txBody>
      </p:sp>
      <p:sp>
        <p:nvSpPr>
          <p:cNvPr id="4" name="TextBox 3"/>
          <p:cNvSpPr txBox="1"/>
          <p:nvPr userDrawn="1"/>
        </p:nvSpPr>
        <p:spPr>
          <a:xfrm>
            <a:off x="-392545" y="3117273"/>
            <a:ext cx="184666" cy="369332"/>
          </a:xfrm>
          <a:prstGeom prst="rect">
            <a:avLst/>
          </a:prstGeom>
          <a:noFill/>
        </p:spPr>
        <p:txBody>
          <a:bodyPr wrap="none" rtlCol="0">
            <a:spAutoFit/>
          </a:bodyPr>
          <a:lstStyle/>
          <a:p>
            <a:endParaRPr lang="en-US" dirty="0"/>
          </a:p>
        </p:txBody>
      </p:sp>
      <p:sp>
        <p:nvSpPr>
          <p:cNvPr id="9" name="Text Placeholder 8"/>
          <p:cNvSpPr>
            <a:spLocks noGrp="1"/>
          </p:cNvSpPr>
          <p:nvPr>
            <p:ph type="body" idx="1"/>
          </p:nvPr>
        </p:nvSpPr>
        <p:spPr>
          <a:xfrm>
            <a:off x="260001" y="1600200"/>
            <a:ext cx="866116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4" r:id="rId1"/>
    <p:sldLayoutId id="2147493480" r:id="rId2"/>
    <p:sldLayoutId id="2147493457" r:id="rId3"/>
    <p:sldLayoutId id="2147493483" r:id="rId4"/>
    <p:sldLayoutId id="2147493456" r:id="rId5"/>
    <p:sldLayoutId id="2147493458" r:id="rId6"/>
    <p:sldLayoutId id="2147493467" r:id="rId7"/>
    <p:sldLayoutId id="2147493473" r:id="rId8"/>
    <p:sldLayoutId id="2147493468" r:id="rId9"/>
    <p:sldLayoutId id="2147493469" r:id="rId10"/>
    <p:sldLayoutId id="2147493470" r:id="rId11"/>
    <p:sldLayoutId id="2147493476" r:id="rId12"/>
    <p:sldLayoutId id="2147493471" r:id="rId13"/>
    <p:sldLayoutId id="2147493472" r:id="rId14"/>
    <p:sldLayoutId id="2147493474" r:id="rId15"/>
    <p:sldLayoutId id="2147493475" r:id="rId16"/>
    <p:sldLayoutId id="2147493477" r:id="rId17"/>
    <p:sldLayoutId id="2147493478" r:id="rId18"/>
    <p:sldLayoutId id="2147493466" r:id="rId19"/>
    <p:sldLayoutId id="2147493465" r:id="rId20"/>
    <p:sldLayoutId id="2147493479" r:id="rId21"/>
    <p:sldLayoutId id="2147493459" r:id="rId22"/>
    <p:sldLayoutId id="2147493482" r:id="rId23"/>
    <p:sldLayoutId id="2147493460" r:id="rId24"/>
    <p:sldLayoutId id="2147493461" r:id="rId25"/>
    <p:sldLayoutId id="2147493462" r:id="rId26"/>
    <p:sldLayoutId id="2147493463" r:id="rId27"/>
    <p:sldLayoutId id="2147493464" r:id="rId28"/>
    <p:sldLayoutId id="2147493485" r:id="rId29"/>
  </p:sldLayoutIdLst>
  <p:hf hdr="0" ftr="0" dt="0"/>
  <p:txStyles>
    <p:titleStyle>
      <a:lvl1pPr algn="l" defTabSz="457200" rtl="0" eaLnBrk="1" latinLnBrk="0" hangingPunct="1">
        <a:spcBef>
          <a:spcPct val="0"/>
        </a:spcBef>
        <a:buNone/>
        <a:defRPr sz="3500" b="1" kern="1200">
          <a:solidFill>
            <a:srgbClr val="3F3283"/>
          </a:solidFill>
          <a:latin typeface="+mj-lt"/>
          <a:ea typeface="+mj-ea"/>
          <a:cs typeface="+mj-cs"/>
        </a:defRPr>
      </a:lvl1pPr>
    </p:titleStyle>
    <p:bodyStyle>
      <a:lvl1pPr marL="230188" indent="-230188" algn="l" defTabSz="457200" rtl="0" eaLnBrk="1" latinLnBrk="0" hangingPunct="1">
        <a:spcBef>
          <a:spcPts val="600"/>
        </a:spcBef>
        <a:buFont typeface="Arial"/>
        <a:buChar char="•"/>
        <a:defRPr sz="2800" kern="1200">
          <a:solidFill>
            <a:schemeClr val="tx1"/>
          </a:solidFill>
          <a:latin typeface="+mn-lt"/>
          <a:ea typeface="+mn-ea"/>
          <a:cs typeface="+mn-cs"/>
        </a:defRPr>
      </a:lvl1pPr>
      <a:lvl2pPr marL="623888" indent="-277813" algn="l" defTabSz="457200" rtl="0" eaLnBrk="1" latinLnBrk="0" hangingPunct="1">
        <a:spcBef>
          <a:spcPts val="600"/>
        </a:spcBef>
        <a:buSzPct val="90000"/>
        <a:buFont typeface="Courier New"/>
        <a:buChar char="o"/>
        <a:defRPr sz="2600" kern="1200">
          <a:solidFill>
            <a:schemeClr val="tx1"/>
          </a:solidFill>
          <a:latin typeface="+mn-lt"/>
          <a:ea typeface="+mn-ea"/>
          <a:cs typeface="+mn-cs"/>
        </a:defRPr>
      </a:lvl2pPr>
      <a:lvl3pPr marL="969963" indent="-290513" algn="l" defTabSz="457200" rtl="0" eaLnBrk="1" latinLnBrk="0" hangingPunct="1">
        <a:spcBef>
          <a:spcPts val="600"/>
        </a:spcBef>
        <a:buSzPct val="100000"/>
        <a:buFont typeface="Lucida Grande"/>
        <a:buChar char="–"/>
        <a:defRPr sz="2400" kern="1200">
          <a:solidFill>
            <a:schemeClr val="tx1"/>
          </a:solidFill>
          <a:latin typeface="+mn-lt"/>
          <a:ea typeface="+mn-ea"/>
          <a:cs typeface="+mn-cs"/>
        </a:defRPr>
      </a:lvl3pPr>
      <a:lvl4pPr marL="1263650" indent="-228600" algn="l" defTabSz="284163" rtl="0" eaLnBrk="1" latinLnBrk="0" hangingPunct="1">
        <a:spcBef>
          <a:spcPts val="600"/>
        </a:spcBef>
        <a:buFont typeface="Lucida Grande"/>
        <a:buChar char="»"/>
        <a:defRPr sz="2000" kern="1200">
          <a:solidFill>
            <a:schemeClr val="tx1"/>
          </a:solidFill>
          <a:latin typeface="+mn-lt"/>
          <a:ea typeface="+mn-ea"/>
          <a:cs typeface="+mn-cs"/>
        </a:defRPr>
      </a:lvl4pPr>
      <a:lvl5pPr marL="1546225" indent="-230188" algn="l" defTabSz="457200" rtl="0" eaLnBrk="1" latinLnBrk="0" hangingPunct="1">
        <a:spcBef>
          <a:spcPts val="600"/>
        </a:spcBef>
        <a:buFont typeface="Wingdings" charset="2"/>
        <a:buChar char="§"/>
        <a:defRPr sz="1800" kern="1200">
          <a:solidFill>
            <a:schemeClr val="tx1"/>
          </a:solidFill>
          <a:latin typeface="+mn-lt"/>
          <a:ea typeface="+mn-ea"/>
          <a:cs typeface="+mn-cs"/>
        </a:defRPr>
      </a:lvl5pPr>
      <a:lvl6pPr marL="131445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1493838" indent="-228600" algn="l" defTabSz="457200" rtl="0" eaLnBrk="1" latinLnBrk="0" hangingPunct="1">
        <a:spcBef>
          <a:spcPts val="600"/>
        </a:spcBef>
        <a:buFont typeface="Wingdings" charset="2"/>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D90FF-1603-8373-8EC9-807DE3D99852}"/>
              </a:ext>
            </a:extLst>
          </p:cNvPr>
          <p:cNvSpPr>
            <a:spLocks noGrp="1"/>
          </p:cNvSpPr>
          <p:nvPr>
            <p:ph type="ctrTitle"/>
          </p:nvPr>
        </p:nvSpPr>
        <p:spPr/>
        <p:txBody>
          <a:bodyPr/>
          <a:lstStyle/>
          <a:p>
            <a:r>
              <a:rPr lang="en-US" dirty="0"/>
              <a:t>Team-Based Care Scheduling Template</a:t>
            </a:r>
          </a:p>
        </p:txBody>
      </p:sp>
      <p:sp>
        <p:nvSpPr>
          <p:cNvPr id="4" name="Subtitle 3">
            <a:extLst>
              <a:ext uri="{FF2B5EF4-FFF2-40B4-BE49-F238E27FC236}">
                <a16:creationId xmlns:a16="http://schemas.microsoft.com/office/drawing/2014/main" id="{6153F6B6-179C-C53B-315B-7C3E6244E551}"/>
              </a:ext>
            </a:extLst>
          </p:cNvPr>
          <p:cNvSpPr>
            <a:spLocks noGrp="1"/>
          </p:cNvSpPr>
          <p:nvPr>
            <p:ph type="subTitle" idx="1"/>
          </p:nvPr>
        </p:nvSpPr>
        <p:spPr/>
        <p:txBody>
          <a:bodyPr/>
          <a:lstStyle/>
          <a:p>
            <a:r>
              <a:rPr lang="en-US" i="1" dirty="0"/>
              <a:t>view in “presentation” mode</a:t>
            </a:r>
          </a:p>
        </p:txBody>
      </p:sp>
      <p:sp>
        <p:nvSpPr>
          <p:cNvPr id="2" name="Slide Number Placeholder 1">
            <a:extLst>
              <a:ext uri="{FF2B5EF4-FFF2-40B4-BE49-F238E27FC236}">
                <a16:creationId xmlns:a16="http://schemas.microsoft.com/office/drawing/2014/main" id="{A3A15350-A688-A633-502D-0AA512A05ACD}"/>
              </a:ext>
            </a:extLst>
          </p:cNvPr>
          <p:cNvSpPr>
            <a:spLocks noGrp="1"/>
          </p:cNvSpPr>
          <p:nvPr>
            <p:ph type="sldNum" sz="quarter" idx="12"/>
          </p:nvPr>
        </p:nvSpPr>
        <p:spPr/>
        <p:txBody>
          <a:bodyPr/>
          <a:lstStyle/>
          <a:p>
            <a:fld id="{AF88E988-FB04-AB4E-BE5A-59F242AF7F7A}" type="slidenum">
              <a:rPr lang="en-US" smtClean="0"/>
              <a:pPr/>
              <a:t>1</a:t>
            </a:fld>
            <a:endParaRPr lang="en-US" dirty="0"/>
          </a:p>
        </p:txBody>
      </p:sp>
    </p:spTree>
    <p:extLst>
      <p:ext uri="{BB962C8B-B14F-4D97-AF65-F5344CB8AC3E}">
        <p14:creationId xmlns:p14="http://schemas.microsoft.com/office/powerpoint/2010/main" val="170099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0EB42-20C8-4E8D-9C94-6DD90499C9CC}" type="slidenum">
              <a:rPr lang="en-US" smtClean="0"/>
              <a:pPr>
                <a:defRPr/>
              </a:pPr>
              <a:t>2</a:t>
            </a:fld>
            <a:endParaRPr lang="en-US"/>
          </a:p>
        </p:txBody>
      </p:sp>
      <p:graphicFrame>
        <p:nvGraphicFramePr>
          <p:cNvPr id="5" name="Group 101"/>
          <p:cNvGraphicFramePr>
            <a:graphicFrameLocks noGrp="1"/>
          </p:cNvGraphicFramePr>
          <p:nvPr>
            <p:extLst>
              <p:ext uri="{D42A27DB-BD31-4B8C-83A1-F6EECF244321}">
                <p14:modId xmlns:p14="http://schemas.microsoft.com/office/powerpoint/2010/main" val="3653156510"/>
              </p:ext>
            </p:extLst>
          </p:nvPr>
        </p:nvGraphicFramePr>
        <p:xfrm>
          <a:off x="228600" y="1066800"/>
          <a:ext cx="8763001" cy="5334000"/>
        </p:xfrm>
        <a:graphic>
          <a:graphicData uri="http://schemas.openxmlformats.org/drawingml/2006/table">
            <a:tbl>
              <a:tblPr>
                <a:tableStyleId>{073A0DAA-6AF3-43AB-8588-CEC1D06C72B9}</a:tableStyleId>
              </a:tblPr>
              <a:tblGrid>
                <a:gridCol w="822340">
                  <a:extLst>
                    <a:ext uri="{9D8B030D-6E8A-4147-A177-3AD203B41FA5}">
                      <a16:colId xmlns:a16="http://schemas.microsoft.com/office/drawing/2014/main" val="20000"/>
                    </a:ext>
                  </a:extLst>
                </a:gridCol>
                <a:gridCol w="1668912">
                  <a:extLst>
                    <a:ext uri="{9D8B030D-6E8A-4147-A177-3AD203B41FA5}">
                      <a16:colId xmlns:a16="http://schemas.microsoft.com/office/drawing/2014/main" val="20001"/>
                    </a:ext>
                  </a:extLst>
                </a:gridCol>
                <a:gridCol w="1494428">
                  <a:extLst>
                    <a:ext uri="{9D8B030D-6E8A-4147-A177-3AD203B41FA5}">
                      <a16:colId xmlns:a16="http://schemas.microsoft.com/office/drawing/2014/main" val="20002"/>
                    </a:ext>
                  </a:extLst>
                </a:gridCol>
                <a:gridCol w="1265012">
                  <a:extLst>
                    <a:ext uri="{9D8B030D-6E8A-4147-A177-3AD203B41FA5}">
                      <a16:colId xmlns:a16="http://schemas.microsoft.com/office/drawing/2014/main" val="20003"/>
                    </a:ext>
                  </a:extLst>
                </a:gridCol>
                <a:gridCol w="1718996">
                  <a:extLst>
                    <a:ext uri="{9D8B030D-6E8A-4147-A177-3AD203B41FA5}">
                      <a16:colId xmlns:a16="http://schemas.microsoft.com/office/drawing/2014/main" val="20004"/>
                    </a:ext>
                  </a:extLst>
                </a:gridCol>
                <a:gridCol w="1793313">
                  <a:extLst>
                    <a:ext uri="{9D8B030D-6E8A-4147-A177-3AD203B41FA5}">
                      <a16:colId xmlns:a16="http://schemas.microsoft.com/office/drawing/2014/main" val="20005"/>
                    </a:ext>
                  </a:extLst>
                </a:gridCol>
              </a:tblGrid>
              <a:tr h="72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Time</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Primary Care Provider</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Medical Assistant </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     RN</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Behavioral Health Provider</a:t>
                      </a:r>
                      <a:endParaRPr kumimoji="0" lang="en-US" sz="2000" b="1" i="0" u="none" strike="noStrike" cap="none" normalizeH="0" baseline="0" dirty="0">
                        <a:ln>
                          <a:noFill/>
                        </a:ln>
                        <a:solidFill>
                          <a:srgbClr val="0A1299"/>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Community Health Worker</a:t>
                      </a:r>
                      <a:endParaRPr kumimoji="0" lang="en-US" sz="2000" b="1" i="0" u="none" strike="noStrike" cap="none" normalizeH="0" baseline="0" dirty="0">
                        <a:ln>
                          <a:noFill/>
                        </a:ln>
                        <a:solidFill>
                          <a:srgbClr val="0A1299"/>
                        </a:solidFill>
                        <a:effectLst/>
                        <a:latin typeface="Arial Narrow" pitchFamily="34" charset="0"/>
                        <a:ea typeface="ＭＳ Ｐゴシック" pitchFamily="28" charset="-128"/>
                      </a:endParaRPr>
                    </a:p>
                  </a:txBody>
                  <a:tcPr horzOverflow="overflow"/>
                </a:tc>
                <a:extLst>
                  <a:ext uri="{0D108BD9-81ED-4DB2-BD59-A6C34878D82A}">
                    <a16:rowId xmlns:a16="http://schemas.microsoft.com/office/drawing/2014/main" val="10000"/>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8:00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1"/>
                  </a:ext>
                </a:extLst>
              </a:tr>
              <a:tr h="708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2"/>
                  </a:ext>
                </a:extLst>
              </a:tr>
              <a:tr h="6862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8:30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3"/>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9:00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4"/>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9:15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5"/>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BFBFBF"/>
                          </a:solidFill>
                          <a:effectLst/>
                          <a:latin typeface="Arial" charset="0"/>
                          <a:ea typeface="ＭＳ Ｐゴシック" pitchFamily="28" charset="-128"/>
                        </a:rPr>
                        <a:t>10:30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6"/>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10:45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7"/>
                  </a:ext>
                </a:extLst>
              </a:tr>
            </a:tbl>
          </a:graphicData>
        </a:graphic>
      </p:graphicFrame>
      <p:sp>
        <p:nvSpPr>
          <p:cNvPr id="6" name="Title 1"/>
          <p:cNvSpPr>
            <a:spLocks noGrp="1"/>
          </p:cNvSpPr>
          <p:nvPr>
            <p:ph type="title" idx="4294967295"/>
          </p:nvPr>
        </p:nvSpPr>
        <p:spPr>
          <a:xfrm>
            <a:off x="685800" y="0"/>
            <a:ext cx="7772400" cy="1143000"/>
          </a:xfrm>
        </p:spPr>
        <p:txBody>
          <a:bodyPr>
            <a:normAutofit/>
          </a:bodyPr>
          <a:lstStyle/>
          <a:p>
            <a:pPr eaLnBrk="1" hangingPunct="1">
              <a:defRPr/>
            </a:pPr>
            <a:r>
              <a:rPr lang="en-US" dirty="0"/>
              <a:t>Health Center of the Present</a:t>
            </a:r>
          </a:p>
        </p:txBody>
      </p:sp>
      <p:sp>
        <p:nvSpPr>
          <p:cNvPr id="7" name="TextBox 6"/>
          <p:cNvSpPr txBox="1">
            <a:spLocks noChangeArrowheads="1"/>
          </p:cNvSpPr>
          <p:nvPr/>
        </p:nvSpPr>
        <p:spPr bwMode="auto">
          <a:xfrm>
            <a:off x="1066800" y="18288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A</a:t>
            </a:r>
          </a:p>
          <a:p>
            <a:pPr algn="ctr">
              <a:defRPr/>
            </a:pPr>
            <a:endParaRPr lang="en-US" sz="1200" dirty="0">
              <a:solidFill>
                <a:schemeClr val="accent2"/>
              </a:solidFill>
              <a:latin typeface="Arial Black" pitchFamily="34" charset="0"/>
            </a:endParaRPr>
          </a:p>
        </p:txBody>
      </p:sp>
      <p:sp>
        <p:nvSpPr>
          <p:cNvPr id="8" name="TextBox 7"/>
          <p:cNvSpPr txBox="1">
            <a:spLocks noChangeArrowheads="1"/>
          </p:cNvSpPr>
          <p:nvPr/>
        </p:nvSpPr>
        <p:spPr bwMode="auto">
          <a:xfrm>
            <a:off x="1066800" y="25146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B</a:t>
            </a:r>
          </a:p>
          <a:p>
            <a:pPr algn="ctr">
              <a:defRPr/>
            </a:pPr>
            <a:endParaRPr lang="en-US" sz="1200" dirty="0">
              <a:solidFill>
                <a:schemeClr val="accent2"/>
              </a:solidFill>
              <a:latin typeface="Arial Black" pitchFamily="34" charset="0"/>
            </a:endParaRPr>
          </a:p>
        </p:txBody>
      </p:sp>
      <p:sp>
        <p:nvSpPr>
          <p:cNvPr id="9" name="TextBox 8"/>
          <p:cNvSpPr txBox="1">
            <a:spLocks noChangeArrowheads="1"/>
          </p:cNvSpPr>
          <p:nvPr/>
        </p:nvSpPr>
        <p:spPr bwMode="auto">
          <a:xfrm>
            <a:off x="1066800" y="32004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C</a:t>
            </a:r>
          </a:p>
          <a:p>
            <a:pPr algn="ctr">
              <a:defRPr/>
            </a:pPr>
            <a:endParaRPr lang="en-US" sz="1200" dirty="0">
              <a:solidFill>
                <a:schemeClr val="accent2"/>
              </a:solidFill>
              <a:latin typeface="Arial Black" pitchFamily="34" charset="0"/>
            </a:endParaRPr>
          </a:p>
        </p:txBody>
      </p:sp>
      <p:sp>
        <p:nvSpPr>
          <p:cNvPr id="10" name="TextBox 9"/>
          <p:cNvSpPr txBox="1">
            <a:spLocks noChangeArrowheads="1"/>
          </p:cNvSpPr>
          <p:nvPr/>
        </p:nvSpPr>
        <p:spPr bwMode="auto">
          <a:xfrm>
            <a:off x="1066800" y="38862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D</a:t>
            </a:r>
          </a:p>
          <a:p>
            <a:pPr algn="ctr">
              <a:defRPr/>
            </a:pPr>
            <a:endParaRPr lang="en-US" sz="1200" dirty="0">
              <a:solidFill>
                <a:schemeClr val="accent2"/>
              </a:solidFill>
              <a:latin typeface="Arial Black" pitchFamily="34" charset="0"/>
            </a:endParaRPr>
          </a:p>
        </p:txBody>
      </p:sp>
      <p:sp>
        <p:nvSpPr>
          <p:cNvPr id="11" name="TextBox 10"/>
          <p:cNvSpPr txBox="1">
            <a:spLocks noChangeArrowheads="1"/>
          </p:cNvSpPr>
          <p:nvPr/>
        </p:nvSpPr>
        <p:spPr bwMode="auto">
          <a:xfrm>
            <a:off x="1066800" y="45212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E</a:t>
            </a:r>
          </a:p>
          <a:p>
            <a:pPr algn="ctr">
              <a:defRPr/>
            </a:pPr>
            <a:endParaRPr lang="en-US" sz="1200" dirty="0">
              <a:solidFill>
                <a:schemeClr val="accent2"/>
              </a:solidFill>
              <a:latin typeface="Arial Black" pitchFamily="34" charset="0"/>
            </a:endParaRPr>
          </a:p>
        </p:txBody>
      </p:sp>
      <p:sp>
        <p:nvSpPr>
          <p:cNvPr id="12" name="TextBox 11"/>
          <p:cNvSpPr txBox="1">
            <a:spLocks noChangeArrowheads="1"/>
          </p:cNvSpPr>
          <p:nvPr/>
        </p:nvSpPr>
        <p:spPr bwMode="auto">
          <a:xfrm>
            <a:off x="1066800" y="51308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F</a:t>
            </a:r>
          </a:p>
          <a:p>
            <a:pPr algn="ctr">
              <a:defRPr/>
            </a:pPr>
            <a:endParaRPr lang="en-US" sz="1200" dirty="0">
              <a:solidFill>
                <a:schemeClr val="accent2"/>
              </a:solidFill>
              <a:latin typeface="Arial Black" pitchFamily="34" charset="0"/>
            </a:endParaRPr>
          </a:p>
        </p:txBody>
      </p:sp>
      <p:sp>
        <p:nvSpPr>
          <p:cNvPr id="13" name="TextBox 12"/>
          <p:cNvSpPr txBox="1">
            <a:spLocks noChangeArrowheads="1"/>
          </p:cNvSpPr>
          <p:nvPr/>
        </p:nvSpPr>
        <p:spPr bwMode="auto">
          <a:xfrm>
            <a:off x="1066800" y="57912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G</a:t>
            </a:r>
          </a:p>
          <a:p>
            <a:pPr algn="ctr">
              <a:defRPr/>
            </a:pPr>
            <a:endParaRPr lang="en-US" sz="1200" dirty="0">
              <a:solidFill>
                <a:schemeClr val="accent2"/>
              </a:solidFill>
              <a:latin typeface="Arial Black" pitchFamily="34" charset="0"/>
            </a:endParaRPr>
          </a:p>
        </p:txBody>
      </p:sp>
      <p:sp>
        <p:nvSpPr>
          <p:cNvPr id="14" name="TextBox 13"/>
          <p:cNvSpPr txBox="1">
            <a:spLocks noChangeArrowheads="1"/>
          </p:cNvSpPr>
          <p:nvPr/>
        </p:nvSpPr>
        <p:spPr bwMode="auto">
          <a:xfrm>
            <a:off x="5486400" y="18288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H</a:t>
            </a:r>
          </a:p>
          <a:p>
            <a:pPr algn="ctr">
              <a:defRPr/>
            </a:pPr>
            <a:endParaRPr lang="en-US" sz="1200" dirty="0">
              <a:solidFill>
                <a:schemeClr val="accent2"/>
              </a:solidFill>
              <a:latin typeface="Arial Black" pitchFamily="34" charset="0"/>
            </a:endParaRPr>
          </a:p>
        </p:txBody>
      </p:sp>
      <p:sp>
        <p:nvSpPr>
          <p:cNvPr id="15" name="TextBox 14"/>
          <p:cNvSpPr txBox="1">
            <a:spLocks noChangeArrowheads="1"/>
          </p:cNvSpPr>
          <p:nvPr/>
        </p:nvSpPr>
        <p:spPr bwMode="auto">
          <a:xfrm>
            <a:off x="5486400" y="2514600"/>
            <a:ext cx="1600200" cy="1200329"/>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Available for warm hand-offs</a:t>
            </a:r>
          </a:p>
          <a:p>
            <a:pPr algn="ctr">
              <a:defRPr/>
            </a:pPr>
            <a:endParaRPr lang="en-US" sz="1200" dirty="0">
              <a:solidFill>
                <a:schemeClr val="accent2"/>
              </a:solidFill>
              <a:latin typeface="Arial Black" pitchFamily="34" charset="0"/>
            </a:endParaRPr>
          </a:p>
        </p:txBody>
      </p:sp>
      <p:sp>
        <p:nvSpPr>
          <p:cNvPr id="17" name="TextBox 16"/>
          <p:cNvSpPr txBox="1">
            <a:spLocks noChangeArrowheads="1"/>
          </p:cNvSpPr>
          <p:nvPr/>
        </p:nvSpPr>
        <p:spPr bwMode="auto">
          <a:xfrm>
            <a:off x="5486400" y="38862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I</a:t>
            </a:r>
          </a:p>
          <a:p>
            <a:pPr algn="ctr">
              <a:defRPr/>
            </a:pPr>
            <a:endParaRPr lang="en-US" sz="1200" dirty="0">
              <a:solidFill>
                <a:schemeClr val="accent2"/>
              </a:solidFill>
              <a:latin typeface="Arial Black" pitchFamily="34" charset="0"/>
            </a:endParaRPr>
          </a:p>
        </p:txBody>
      </p:sp>
      <p:sp>
        <p:nvSpPr>
          <p:cNvPr id="20" name="TextBox 19"/>
          <p:cNvSpPr txBox="1">
            <a:spLocks noChangeArrowheads="1"/>
          </p:cNvSpPr>
          <p:nvPr/>
        </p:nvSpPr>
        <p:spPr bwMode="auto">
          <a:xfrm>
            <a:off x="5486400" y="5791200"/>
            <a:ext cx="16002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Patient J</a:t>
            </a:r>
          </a:p>
          <a:p>
            <a:pPr algn="ctr">
              <a:defRPr/>
            </a:pPr>
            <a:endParaRPr lang="en-US" sz="1200" dirty="0">
              <a:solidFill>
                <a:schemeClr val="accent2"/>
              </a:solidFill>
              <a:latin typeface="Arial Black" pitchFamily="34" charset="0"/>
            </a:endParaRPr>
          </a:p>
        </p:txBody>
      </p:sp>
      <p:sp>
        <p:nvSpPr>
          <p:cNvPr id="21" name="TextBox 20"/>
          <p:cNvSpPr txBox="1">
            <a:spLocks noChangeArrowheads="1"/>
          </p:cNvSpPr>
          <p:nvPr/>
        </p:nvSpPr>
        <p:spPr bwMode="auto">
          <a:xfrm>
            <a:off x="2743200" y="18288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A</a:t>
            </a:r>
          </a:p>
        </p:txBody>
      </p:sp>
      <p:sp>
        <p:nvSpPr>
          <p:cNvPr id="28" name="TextBox 27"/>
          <p:cNvSpPr txBox="1">
            <a:spLocks noChangeArrowheads="1"/>
          </p:cNvSpPr>
          <p:nvPr/>
        </p:nvSpPr>
        <p:spPr bwMode="auto">
          <a:xfrm>
            <a:off x="2743200" y="25146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B</a:t>
            </a:r>
          </a:p>
        </p:txBody>
      </p:sp>
      <p:sp>
        <p:nvSpPr>
          <p:cNvPr id="30" name="TextBox 29"/>
          <p:cNvSpPr txBox="1">
            <a:spLocks noChangeArrowheads="1"/>
          </p:cNvSpPr>
          <p:nvPr/>
        </p:nvSpPr>
        <p:spPr bwMode="auto">
          <a:xfrm>
            <a:off x="2743200" y="32004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C</a:t>
            </a:r>
          </a:p>
        </p:txBody>
      </p:sp>
      <p:sp>
        <p:nvSpPr>
          <p:cNvPr id="31" name="TextBox 30"/>
          <p:cNvSpPr txBox="1">
            <a:spLocks noChangeArrowheads="1"/>
          </p:cNvSpPr>
          <p:nvPr/>
        </p:nvSpPr>
        <p:spPr bwMode="auto">
          <a:xfrm>
            <a:off x="2743200" y="38862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D</a:t>
            </a:r>
          </a:p>
        </p:txBody>
      </p:sp>
      <p:sp>
        <p:nvSpPr>
          <p:cNvPr id="32" name="TextBox 31"/>
          <p:cNvSpPr txBox="1">
            <a:spLocks noChangeArrowheads="1"/>
          </p:cNvSpPr>
          <p:nvPr/>
        </p:nvSpPr>
        <p:spPr bwMode="auto">
          <a:xfrm>
            <a:off x="2743200" y="45212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E</a:t>
            </a:r>
          </a:p>
        </p:txBody>
      </p:sp>
      <p:sp>
        <p:nvSpPr>
          <p:cNvPr id="33" name="TextBox 32"/>
          <p:cNvSpPr txBox="1">
            <a:spLocks noChangeArrowheads="1"/>
          </p:cNvSpPr>
          <p:nvPr/>
        </p:nvSpPr>
        <p:spPr bwMode="auto">
          <a:xfrm>
            <a:off x="2743200" y="51308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F</a:t>
            </a:r>
          </a:p>
        </p:txBody>
      </p:sp>
      <p:sp>
        <p:nvSpPr>
          <p:cNvPr id="34" name="TextBox 33"/>
          <p:cNvSpPr txBox="1">
            <a:spLocks noChangeArrowheads="1"/>
          </p:cNvSpPr>
          <p:nvPr/>
        </p:nvSpPr>
        <p:spPr bwMode="auto">
          <a:xfrm>
            <a:off x="2743200" y="57912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G</a:t>
            </a:r>
          </a:p>
        </p:txBody>
      </p:sp>
      <p:sp>
        <p:nvSpPr>
          <p:cNvPr id="35" name="TextBox 34"/>
          <p:cNvSpPr txBox="1">
            <a:spLocks noChangeArrowheads="1"/>
          </p:cNvSpPr>
          <p:nvPr/>
        </p:nvSpPr>
        <p:spPr bwMode="auto">
          <a:xfrm>
            <a:off x="7239000" y="18288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B</a:t>
            </a:r>
          </a:p>
        </p:txBody>
      </p:sp>
      <p:sp>
        <p:nvSpPr>
          <p:cNvPr id="36" name="TextBox 35"/>
          <p:cNvSpPr txBox="1">
            <a:spLocks noChangeArrowheads="1"/>
          </p:cNvSpPr>
          <p:nvPr/>
        </p:nvSpPr>
        <p:spPr bwMode="auto">
          <a:xfrm>
            <a:off x="7239000" y="25146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D</a:t>
            </a:r>
          </a:p>
        </p:txBody>
      </p:sp>
      <p:sp>
        <p:nvSpPr>
          <p:cNvPr id="37" name="TextBox 36"/>
          <p:cNvSpPr txBox="1">
            <a:spLocks noChangeArrowheads="1"/>
          </p:cNvSpPr>
          <p:nvPr/>
        </p:nvSpPr>
        <p:spPr bwMode="auto">
          <a:xfrm>
            <a:off x="7239000" y="32004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F</a:t>
            </a:r>
          </a:p>
        </p:txBody>
      </p:sp>
      <p:sp>
        <p:nvSpPr>
          <p:cNvPr id="38" name="TextBox 37"/>
          <p:cNvSpPr txBox="1">
            <a:spLocks noChangeArrowheads="1"/>
          </p:cNvSpPr>
          <p:nvPr/>
        </p:nvSpPr>
        <p:spPr bwMode="auto">
          <a:xfrm>
            <a:off x="7239000" y="38862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G</a:t>
            </a:r>
          </a:p>
        </p:txBody>
      </p:sp>
      <p:sp>
        <p:nvSpPr>
          <p:cNvPr id="39" name="TextBox 38"/>
          <p:cNvSpPr txBox="1">
            <a:spLocks noChangeArrowheads="1"/>
          </p:cNvSpPr>
          <p:nvPr/>
        </p:nvSpPr>
        <p:spPr bwMode="auto">
          <a:xfrm>
            <a:off x="7239000" y="4521200"/>
            <a:ext cx="1447800" cy="584775"/>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Phone calls</a:t>
            </a:r>
          </a:p>
        </p:txBody>
      </p:sp>
      <p:sp>
        <p:nvSpPr>
          <p:cNvPr id="40" name="TextBox 39"/>
          <p:cNvSpPr txBox="1">
            <a:spLocks noChangeArrowheads="1"/>
          </p:cNvSpPr>
          <p:nvPr/>
        </p:nvSpPr>
        <p:spPr bwMode="auto">
          <a:xfrm>
            <a:off x="7239000" y="5130800"/>
            <a:ext cx="1447800" cy="584200"/>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Assist with Patient H</a:t>
            </a:r>
          </a:p>
        </p:txBody>
      </p:sp>
      <p:sp>
        <p:nvSpPr>
          <p:cNvPr id="41" name="TextBox 40"/>
          <p:cNvSpPr txBox="1">
            <a:spLocks noChangeArrowheads="1"/>
          </p:cNvSpPr>
          <p:nvPr/>
        </p:nvSpPr>
        <p:spPr bwMode="auto">
          <a:xfrm>
            <a:off x="7239000" y="5791200"/>
            <a:ext cx="1447800" cy="584775"/>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1600" dirty="0">
                <a:solidFill>
                  <a:schemeClr val="accent2"/>
                </a:solidFill>
                <a:latin typeface="Arial Black" pitchFamily="34" charset="0"/>
              </a:rPr>
              <a:t>Phone calls</a:t>
            </a:r>
          </a:p>
        </p:txBody>
      </p:sp>
      <p:sp>
        <p:nvSpPr>
          <p:cNvPr id="42" name="TextBox 41"/>
          <p:cNvSpPr txBox="1">
            <a:spLocks noChangeArrowheads="1"/>
          </p:cNvSpPr>
          <p:nvPr/>
        </p:nvSpPr>
        <p:spPr bwMode="auto">
          <a:xfrm>
            <a:off x="4267200" y="1828800"/>
            <a:ext cx="1143000" cy="4493538"/>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Triage</a:t>
            </a:r>
          </a:p>
          <a:p>
            <a:pPr algn="ctr">
              <a:defRPr/>
            </a:pPr>
            <a:r>
              <a:rPr lang="en-US" sz="1400" dirty="0" err="1">
                <a:solidFill>
                  <a:schemeClr val="accent2"/>
                </a:solidFill>
                <a:latin typeface="Arial Black" pitchFamily="34" charset="0"/>
              </a:rPr>
              <a:t>Appts</a:t>
            </a:r>
            <a:endParaRPr lang="en-US" sz="1400" dirty="0">
              <a:solidFill>
                <a:schemeClr val="accent2"/>
              </a:solidFill>
              <a:latin typeface="Arial Black" pitchFamily="34" charset="0"/>
            </a:endParaRPr>
          </a:p>
          <a:p>
            <a:pPr algn="ctr">
              <a:defRPr/>
            </a:pPr>
            <a:r>
              <a:rPr lang="en-US" sz="1400" dirty="0">
                <a:solidFill>
                  <a:schemeClr val="accent2"/>
                </a:solidFill>
                <a:latin typeface="Arial Black" pitchFamily="34" charset="0"/>
              </a:rPr>
              <a:t>CCM</a:t>
            </a:r>
          </a:p>
          <a:p>
            <a:pPr algn="ctr">
              <a:defRPr/>
            </a:pPr>
            <a:r>
              <a:rPr lang="en-US" sz="1400" dirty="0">
                <a:solidFill>
                  <a:schemeClr val="accent2"/>
                </a:solidFill>
                <a:latin typeface="Arial Black" pitchFamily="34" charset="0"/>
              </a:rPr>
              <a:t>Phones</a:t>
            </a:r>
          </a:p>
          <a:p>
            <a:pPr algn="ctr">
              <a:defRPr/>
            </a:pPr>
            <a:r>
              <a:rPr lang="en-US" sz="1400" dirty="0">
                <a:solidFill>
                  <a:schemeClr val="accent2"/>
                </a:solidFill>
                <a:latin typeface="Arial Black" pitchFamily="34" charset="0"/>
              </a:rPr>
              <a:t>Walk-ins</a:t>
            </a: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p:txBody>
      </p:sp>
      <p:sp>
        <p:nvSpPr>
          <p:cNvPr id="43" name="TextBox 42"/>
          <p:cNvSpPr txBox="1"/>
          <p:nvPr/>
        </p:nvSpPr>
        <p:spPr>
          <a:xfrm>
            <a:off x="152400" y="6375400"/>
            <a:ext cx="8534400" cy="523220"/>
          </a:xfrm>
          <a:prstGeom prst="rect">
            <a:avLst/>
          </a:prstGeom>
          <a:noFill/>
        </p:spPr>
        <p:txBody>
          <a:bodyPr wrap="square" rtlCol="0">
            <a:spAutoFit/>
          </a:bodyPr>
          <a:lstStyle/>
          <a:p>
            <a:r>
              <a:rPr lang="en-US" sz="1400" b="1" dirty="0"/>
              <a:t>Adapted from “Effective Team Management”, HMS Center for Primary Care Medical Director Program - David Margolius, MD, The MetroHealth System, Cleveland, OH</a:t>
            </a:r>
          </a:p>
        </p:txBody>
      </p:sp>
      <p:sp>
        <p:nvSpPr>
          <p:cNvPr id="47" name="TextBox 46"/>
          <p:cNvSpPr txBox="1">
            <a:spLocks noChangeArrowheads="1"/>
          </p:cNvSpPr>
          <p:nvPr/>
        </p:nvSpPr>
        <p:spPr bwMode="auto">
          <a:xfrm>
            <a:off x="5486400" y="4499131"/>
            <a:ext cx="1600200" cy="1200329"/>
          </a:xfrm>
          <a:prstGeom prst="rect">
            <a:avLst/>
          </a:prstGeom>
          <a:solidFill>
            <a:schemeClr val="tx2">
              <a:lumMod val="20000"/>
              <a:lumOff val="80000"/>
            </a:schemeClr>
          </a:solidFill>
          <a:ln w="9525">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Available for warm hand-offs</a:t>
            </a:r>
          </a:p>
          <a:p>
            <a:pPr algn="ctr">
              <a:defRPr/>
            </a:pPr>
            <a:endParaRPr lang="en-US" sz="1200" dirty="0">
              <a:solidFill>
                <a:schemeClr val="accent2"/>
              </a:solidFill>
              <a:latin typeface="Arial Black" pitchFamily="34" charset="0"/>
            </a:endParaRPr>
          </a:p>
        </p:txBody>
      </p:sp>
    </p:spTree>
    <p:extLst>
      <p:ext uri="{BB962C8B-B14F-4D97-AF65-F5344CB8AC3E}">
        <p14:creationId xmlns:p14="http://schemas.microsoft.com/office/powerpoint/2010/main" val="122914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20" grpId="0" animBg="1"/>
      <p:bldP spid="21"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359CC27-7183-47C6-8221-22055D0D7CA1}" type="slidenum">
              <a:rPr lang="en-US" smtClean="0"/>
              <a:pPr>
                <a:defRPr/>
              </a:pPr>
              <a:t>3</a:t>
            </a:fld>
            <a:endParaRPr lang="en-US"/>
          </a:p>
        </p:txBody>
      </p:sp>
      <p:graphicFrame>
        <p:nvGraphicFramePr>
          <p:cNvPr id="5" name="Group 101"/>
          <p:cNvGraphicFramePr>
            <a:graphicFrameLocks noGrp="1"/>
          </p:cNvGraphicFramePr>
          <p:nvPr>
            <p:extLst>
              <p:ext uri="{D42A27DB-BD31-4B8C-83A1-F6EECF244321}">
                <p14:modId xmlns:p14="http://schemas.microsoft.com/office/powerpoint/2010/main" val="3235119933"/>
              </p:ext>
            </p:extLst>
          </p:nvPr>
        </p:nvGraphicFramePr>
        <p:xfrm>
          <a:off x="228600" y="1066800"/>
          <a:ext cx="8763001" cy="5334000"/>
        </p:xfrm>
        <a:graphic>
          <a:graphicData uri="http://schemas.openxmlformats.org/drawingml/2006/table">
            <a:tbl>
              <a:tblPr>
                <a:tableStyleId>{073A0DAA-6AF3-43AB-8588-CEC1D06C72B9}</a:tableStyleId>
              </a:tblPr>
              <a:tblGrid>
                <a:gridCol w="822340">
                  <a:extLst>
                    <a:ext uri="{9D8B030D-6E8A-4147-A177-3AD203B41FA5}">
                      <a16:colId xmlns:a16="http://schemas.microsoft.com/office/drawing/2014/main" val="20000"/>
                    </a:ext>
                  </a:extLst>
                </a:gridCol>
                <a:gridCol w="1668912">
                  <a:extLst>
                    <a:ext uri="{9D8B030D-6E8A-4147-A177-3AD203B41FA5}">
                      <a16:colId xmlns:a16="http://schemas.microsoft.com/office/drawing/2014/main" val="20001"/>
                    </a:ext>
                  </a:extLst>
                </a:gridCol>
                <a:gridCol w="1494428">
                  <a:extLst>
                    <a:ext uri="{9D8B030D-6E8A-4147-A177-3AD203B41FA5}">
                      <a16:colId xmlns:a16="http://schemas.microsoft.com/office/drawing/2014/main" val="20002"/>
                    </a:ext>
                  </a:extLst>
                </a:gridCol>
                <a:gridCol w="1265012">
                  <a:extLst>
                    <a:ext uri="{9D8B030D-6E8A-4147-A177-3AD203B41FA5}">
                      <a16:colId xmlns:a16="http://schemas.microsoft.com/office/drawing/2014/main" val="20003"/>
                    </a:ext>
                  </a:extLst>
                </a:gridCol>
                <a:gridCol w="1718996">
                  <a:extLst>
                    <a:ext uri="{9D8B030D-6E8A-4147-A177-3AD203B41FA5}">
                      <a16:colId xmlns:a16="http://schemas.microsoft.com/office/drawing/2014/main" val="20004"/>
                    </a:ext>
                  </a:extLst>
                </a:gridCol>
                <a:gridCol w="1793313">
                  <a:extLst>
                    <a:ext uri="{9D8B030D-6E8A-4147-A177-3AD203B41FA5}">
                      <a16:colId xmlns:a16="http://schemas.microsoft.com/office/drawing/2014/main" val="20005"/>
                    </a:ext>
                  </a:extLst>
                </a:gridCol>
              </a:tblGrid>
              <a:tr h="72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Time</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Primary Care Provider </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Medical Assistant </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     RN</a:t>
                      </a:r>
                      <a:endParaRPr kumimoji="0" lang="en-US" sz="2000" b="1" i="0" u="none" strike="noStrike" cap="none" normalizeH="0" baseline="0" dirty="0">
                        <a:ln>
                          <a:noFill/>
                        </a:ln>
                        <a:solidFill>
                          <a:srgbClr val="BFBFBF"/>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Behavioral Health Provider</a:t>
                      </a:r>
                      <a:endParaRPr kumimoji="0" lang="en-US" sz="2000" b="1" i="0" u="none" strike="noStrike" cap="none" normalizeH="0" baseline="0" dirty="0">
                        <a:ln>
                          <a:noFill/>
                        </a:ln>
                        <a:solidFill>
                          <a:srgbClr val="0A1299"/>
                        </a:solidFill>
                        <a:effectLst/>
                        <a:latin typeface="Arial Narrow" pitchFamily="34"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Narrow" pitchFamily="34" charset="0"/>
                        </a:rPr>
                        <a:t>Community Health Worker</a:t>
                      </a:r>
                      <a:endParaRPr kumimoji="0" lang="en-US" sz="2000" b="1" i="0" u="none" strike="noStrike" cap="none" normalizeH="0" baseline="0" dirty="0">
                        <a:ln>
                          <a:noFill/>
                        </a:ln>
                        <a:solidFill>
                          <a:srgbClr val="0A1299"/>
                        </a:solidFill>
                        <a:effectLst/>
                        <a:latin typeface="Arial Narrow" pitchFamily="34" charset="0"/>
                        <a:ea typeface="ＭＳ Ｐゴシック" pitchFamily="28" charset="-128"/>
                      </a:endParaRPr>
                    </a:p>
                  </a:txBody>
                  <a:tcPr horzOverflow="overflow"/>
                </a:tc>
                <a:extLst>
                  <a:ext uri="{0D108BD9-81ED-4DB2-BD59-A6C34878D82A}">
                    <a16:rowId xmlns:a16="http://schemas.microsoft.com/office/drawing/2014/main" val="10000"/>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8:00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1"/>
                  </a:ext>
                </a:extLst>
              </a:tr>
              <a:tr h="708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2"/>
                  </a:ext>
                </a:extLst>
              </a:tr>
              <a:tr h="6862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8:30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3"/>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9:00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4"/>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9:15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5"/>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BFBFBF"/>
                          </a:solidFill>
                          <a:effectLst/>
                          <a:latin typeface="Arial" charset="0"/>
                          <a:ea typeface="ＭＳ Ｐゴシック" pitchFamily="28" charset="-128"/>
                        </a:rPr>
                        <a:t>10:30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6"/>
                  </a:ext>
                </a:extLst>
              </a:tr>
              <a:tr h="64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FBFBF"/>
                          </a:solidFill>
                          <a:effectLst/>
                          <a:latin typeface="Arial" charset="0"/>
                          <a:ea typeface="ＭＳ Ｐゴシック" pitchFamily="28" charset="-128"/>
                        </a:rPr>
                        <a:t>10:45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BFBFBF"/>
                        </a:solidFill>
                        <a:effectLst/>
                        <a:latin typeface="Arial" charset="0"/>
                        <a:ea typeface="ＭＳ Ｐゴシック" pitchFamily="28" charset="-128"/>
                      </a:endParaRPr>
                    </a:p>
                  </a:txBody>
                  <a:tcPr horzOverflow="overflow"/>
                </a:tc>
                <a:extLst>
                  <a:ext uri="{0D108BD9-81ED-4DB2-BD59-A6C34878D82A}">
                    <a16:rowId xmlns:a16="http://schemas.microsoft.com/office/drawing/2014/main" val="10007"/>
                  </a:ext>
                </a:extLst>
              </a:tr>
            </a:tbl>
          </a:graphicData>
        </a:graphic>
      </p:graphicFrame>
      <p:sp>
        <p:nvSpPr>
          <p:cNvPr id="6" name="Title 1"/>
          <p:cNvSpPr>
            <a:spLocks noGrp="1"/>
          </p:cNvSpPr>
          <p:nvPr>
            <p:ph type="title" idx="4294967295"/>
          </p:nvPr>
        </p:nvSpPr>
        <p:spPr>
          <a:xfrm>
            <a:off x="762000" y="0"/>
            <a:ext cx="7772400" cy="1143000"/>
          </a:xfrm>
        </p:spPr>
        <p:txBody>
          <a:bodyPr/>
          <a:lstStyle/>
          <a:p>
            <a:pPr eaLnBrk="1" hangingPunct="1">
              <a:defRPr/>
            </a:pPr>
            <a:r>
              <a:rPr lang="en-US" dirty="0"/>
              <a:t>Health Center of the Past</a:t>
            </a:r>
          </a:p>
        </p:txBody>
      </p:sp>
      <p:sp>
        <p:nvSpPr>
          <p:cNvPr id="7" name="TextBox 6"/>
          <p:cNvSpPr txBox="1">
            <a:spLocks noChangeArrowheads="1"/>
          </p:cNvSpPr>
          <p:nvPr/>
        </p:nvSpPr>
        <p:spPr bwMode="auto">
          <a:xfrm>
            <a:off x="1066800" y="1828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a:t>
            </a:r>
          </a:p>
          <a:p>
            <a:pPr algn="ctr">
              <a:defRPr/>
            </a:pPr>
            <a:endParaRPr lang="en-US" sz="1200" dirty="0">
              <a:solidFill>
                <a:schemeClr val="bg1">
                  <a:lumMod val="50000"/>
                </a:schemeClr>
              </a:solidFill>
              <a:latin typeface="Arial Black" pitchFamily="34" charset="0"/>
            </a:endParaRPr>
          </a:p>
        </p:txBody>
      </p:sp>
      <p:sp>
        <p:nvSpPr>
          <p:cNvPr id="8" name="TextBox 7"/>
          <p:cNvSpPr txBox="1">
            <a:spLocks noChangeArrowheads="1"/>
          </p:cNvSpPr>
          <p:nvPr/>
        </p:nvSpPr>
        <p:spPr bwMode="auto">
          <a:xfrm>
            <a:off x="1066800" y="25146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B</a:t>
            </a:r>
          </a:p>
          <a:p>
            <a:pPr algn="ctr">
              <a:defRPr/>
            </a:pPr>
            <a:endParaRPr lang="en-US" sz="1200" dirty="0">
              <a:solidFill>
                <a:schemeClr val="bg1">
                  <a:lumMod val="50000"/>
                </a:schemeClr>
              </a:solidFill>
              <a:latin typeface="Arial Black" pitchFamily="34" charset="0"/>
            </a:endParaRPr>
          </a:p>
        </p:txBody>
      </p:sp>
      <p:sp>
        <p:nvSpPr>
          <p:cNvPr id="9" name="TextBox 8"/>
          <p:cNvSpPr txBox="1">
            <a:spLocks noChangeArrowheads="1"/>
          </p:cNvSpPr>
          <p:nvPr/>
        </p:nvSpPr>
        <p:spPr bwMode="auto">
          <a:xfrm>
            <a:off x="1066800" y="32004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C</a:t>
            </a:r>
          </a:p>
          <a:p>
            <a:pPr algn="ctr">
              <a:defRPr/>
            </a:pPr>
            <a:endParaRPr lang="en-US" sz="1200" dirty="0">
              <a:solidFill>
                <a:schemeClr val="bg1">
                  <a:lumMod val="50000"/>
                </a:schemeClr>
              </a:solidFill>
              <a:latin typeface="Arial Black" pitchFamily="34" charset="0"/>
            </a:endParaRPr>
          </a:p>
        </p:txBody>
      </p:sp>
      <p:sp>
        <p:nvSpPr>
          <p:cNvPr id="10" name="TextBox 9"/>
          <p:cNvSpPr txBox="1">
            <a:spLocks noChangeArrowheads="1"/>
          </p:cNvSpPr>
          <p:nvPr/>
        </p:nvSpPr>
        <p:spPr bwMode="auto">
          <a:xfrm>
            <a:off x="1066800" y="3886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D</a:t>
            </a:r>
          </a:p>
          <a:p>
            <a:pPr algn="ctr">
              <a:defRPr/>
            </a:pPr>
            <a:endParaRPr lang="en-US" sz="1200" dirty="0">
              <a:solidFill>
                <a:schemeClr val="bg1">
                  <a:lumMod val="50000"/>
                </a:schemeClr>
              </a:solidFill>
              <a:latin typeface="Arial Black" pitchFamily="34" charset="0"/>
            </a:endParaRPr>
          </a:p>
        </p:txBody>
      </p:sp>
      <p:sp>
        <p:nvSpPr>
          <p:cNvPr id="11" name="TextBox 10"/>
          <p:cNvSpPr txBox="1">
            <a:spLocks noChangeArrowheads="1"/>
          </p:cNvSpPr>
          <p:nvPr/>
        </p:nvSpPr>
        <p:spPr bwMode="auto">
          <a:xfrm>
            <a:off x="1066800" y="4521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E</a:t>
            </a:r>
          </a:p>
          <a:p>
            <a:pPr algn="ctr">
              <a:defRPr/>
            </a:pPr>
            <a:endParaRPr lang="en-US" sz="1200" dirty="0">
              <a:solidFill>
                <a:schemeClr val="bg1">
                  <a:lumMod val="50000"/>
                </a:schemeClr>
              </a:solidFill>
              <a:latin typeface="Arial Black" pitchFamily="34" charset="0"/>
            </a:endParaRPr>
          </a:p>
        </p:txBody>
      </p:sp>
      <p:sp>
        <p:nvSpPr>
          <p:cNvPr id="12" name="TextBox 11"/>
          <p:cNvSpPr txBox="1">
            <a:spLocks noChangeArrowheads="1"/>
          </p:cNvSpPr>
          <p:nvPr/>
        </p:nvSpPr>
        <p:spPr bwMode="auto">
          <a:xfrm>
            <a:off x="1066800" y="5130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F</a:t>
            </a:r>
          </a:p>
          <a:p>
            <a:pPr algn="ctr">
              <a:defRPr/>
            </a:pPr>
            <a:endParaRPr lang="en-US" sz="1200" dirty="0">
              <a:solidFill>
                <a:schemeClr val="bg1">
                  <a:lumMod val="50000"/>
                </a:schemeClr>
              </a:solidFill>
              <a:latin typeface="Arial Black" pitchFamily="34" charset="0"/>
            </a:endParaRPr>
          </a:p>
        </p:txBody>
      </p:sp>
      <p:sp>
        <p:nvSpPr>
          <p:cNvPr id="13" name="TextBox 12"/>
          <p:cNvSpPr txBox="1">
            <a:spLocks noChangeArrowheads="1"/>
          </p:cNvSpPr>
          <p:nvPr/>
        </p:nvSpPr>
        <p:spPr bwMode="auto">
          <a:xfrm>
            <a:off x="1066800" y="5791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G</a:t>
            </a:r>
          </a:p>
          <a:p>
            <a:pPr algn="ctr">
              <a:defRPr/>
            </a:pPr>
            <a:endParaRPr lang="en-US" sz="1200" dirty="0">
              <a:solidFill>
                <a:schemeClr val="bg1">
                  <a:lumMod val="50000"/>
                </a:schemeClr>
              </a:solidFill>
              <a:latin typeface="Arial Black" pitchFamily="34" charset="0"/>
            </a:endParaRPr>
          </a:p>
        </p:txBody>
      </p:sp>
      <p:sp>
        <p:nvSpPr>
          <p:cNvPr id="14" name="TextBox 13"/>
          <p:cNvSpPr txBox="1">
            <a:spLocks noChangeArrowheads="1"/>
          </p:cNvSpPr>
          <p:nvPr/>
        </p:nvSpPr>
        <p:spPr bwMode="auto">
          <a:xfrm>
            <a:off x="5486400" y="1828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H</a:t>
            </a:r>
          </a:p>
          <a:p>
            <a:pPr algn="ctr">
              <a:defRPr/>
            </a:pPr>
            <a:endParaRPr lang="en-US" sz="1200" dirty="0">
              <a:solidFill>
                <a:schemeClr val="bg1">
                  <a:lumMod val="50000"/>
                </a:schemeClr>
              </a:solidFill>
              <a:latin typeface="Arial Black" pitchFamily="34" charset="0"/>
            </a:endParaRPr>
          </a:p>
        </p:txBody>
      </p:sp>
      <p:sp>
        <p:nvSpPr>
          <p:cNvPr id="15" name="TextBox 14"/>
          <p:cNvSpPr txBox="1">
            <a:spLocks noChangeArrowheads="1"/>
          </p:cNvSpPr>
          <p:nvPr/>
        </p:nvSpPr>
        <p:spPr bwMode="auto">
          <a:xfrm>
            <a:off x="5486400" y="25146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I</a:t>
            </a:r>
          </a:p>
          <a:p>
            <a:pPr algn="ctr">
              <a:defRPr/>
            </a:pPr>
            <a:endParaRPr lang="en-US" sz="1200" dirty="0">
              <a:solidFill>
                <a:schemeClr val="bg1">
                  <a:lumMod val="50000"/>
                </a:schemeClr>
              </a:solidFill>
              <a:latin typeface="Arial Black" pitchFamily="34" charset="0"/>
            </a:endParaRPr>
          </a:p>
        </p:txBody>
      </p:sp>
      <p:sp>
        <p:nvSpPr>
          <p:cNvPr id="16" name="TextBox 15"/>
          <p:cNvSpPr txBox="1">
            <a:spLocks noChangeArrowheads="1"/>
          </p:cNvSpPr>
          <p:nvPr/>
        </p:nvSpPr>
        <p:spPr bwMode="auto">
          <a:xfrm>
            <a:off x="5486400" y="3165423"/>
            <a:ext cx="1600200" cy="1200329"/>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Available for warm hand-offs </a:t>
            </a:r>
          </a:p>
          <a:p>
            <a:pPr algn="ctr">
              <a:defRPr/>
            </a:pPr>
            <a:endParaRPr lang="en-US" sz="1200" dirty="0">
              <a:solidFill>
                <a:schemeClr val="bg1">
                  <a:lumMod val="50000"/>
                </a:schemeClr>
              </a:solidFill>
              <a:latin typeface="Arial Black" pitchFamily="34" charset="0"/>
            </a:endParaRPr>
          </a:p>
        </p:txBody>
      </p:sp>
      <p:sp>
        <p:nvSpPr>
          <p:cNvPr id="18" name="TextBox 17"/>
          <p:cNvSpPr txBox="1">
            <a:spLocks noChangeArrowheads="1"/>
          </p:cNvSpPr>
          <p:nvPr/>
        </p:nvSpPr>
        <p:spPr bwMode="auto">
          <a:xfrm>
            <a:off x="5486400" y="4521200"/>
            <a:ext cx="1600200" cy="1200329"/>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Available for warm hand-offs</a:t>
            </a:r>
          </a:p>
          <a:p>
            <a:pPr algn="ctr">
              <a:defRPr/>
            </a:pPr>
            <a:endParaRPr lang="en-US" sz="1200" dirty="0">
              <a:solidFill>
                <a:schemeClr val="bg1">
                  <a:lumMod val="50000"/>
                </a:schemeClr>
              </a:solidFill>
              <a:latin typeface="Arial Black" pitchFamily="34" charset="0"/>
            </a:endParaRPr>
          </a:p>
        </p:txBody>
      </p:sp>
      <p:sp>
        <p:nvSpPr>
          <p:cNvPr id="20" name="TextBox 19"/>
          <p:cNvSpPr txBox="1">
            <a:spLocks noChangeArrowheads="1"/>
          </p:cNvSpPr>
          <p:nvPr/>
        </p:nvSpPr>
        <p:spPr bwMode="auto">
          <a:xfrm>
            <a:off x="5486400" y="5791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N</a:t>
            </a:r>
          </a:p>
          <a:p>
            <a:pPr algn="ctr">
              <a:defRPr/>
            </a:pPr>
            <a:endParaRPr lang="en-US" sz="1200" dirty="0">
              <a:solidFill>
                <a:schemeClr val="bg1">
                  <a:lumMod val="50000"/>
                </a:schemeClr>
              </a:solidFill>
              <a:latin typeface="Arial Black" pitchFamily="34" charset="0"/>
            </a:endParaRPr>
          </a:p>
        </p:txBody>
      </p:sp>
      <p:sp>
        <p:nvSpPr>
          <p:cNvPr id="21" name="TextBox 20"/>
          <p:cNvSpPr txBox="1">
            <a:spLocks noChangeArrowheads="1"/>
          </p:cNvSpPr>
          <p:nvPr/>
        </p:nvSpPr>
        <p:spPr bwMode="auto">
          <a:xfrm>
            <a:off x="2743200" y="18288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A</a:t>
            </a:r>
          </a:p>
        </p:txBody>
      </p:sp>
      <p:sp>
        <p:nvSpPr>
          <p:cNvPr id="28" name="TextBox 27"/>
          <p:cNvSpPr txBox="1">
            <a:spLocks noChangeArrowheads="1"/>
          </p:cNvSpPr>
          <p:nvPr/>
        </p:nvSpPr>
        <p:spPr bwMode="auto">
          <a:xfrm>
            <a:off x="2743200" y="25146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B</a:t>
            </a:r>
          </a:p>
        </p:txBody>
      </p:sp>
      <p:sp>
        <p:nvSpPr>
          <p:cNvPr id="30" name="TextBox 29"/>
          <p:cNvSpPr txBox="1">
            <a:spLocks noChangeArrowheads="1"/>
          </p:cNvSpPr>
          <p:nvPr/>
        </p:nvSpPr>
        <p:spPr bwMode="auto">
          <a:xfrm>
            <a:off x="2743200" y="32004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C</a:t>
            </a:r>
          </a:p>
        </p:txBody>
      </p:sp>
      <p:sp>
        <p:nvSpPr>
          <p:cNvPr id="31" name="TextBox 30"/>
          <p:cNvSpPr txBox="1">
            <a:spLocks noChangeArrowheads="1"/>
          </p:cNvSpPr>
          <p:nvPr/>
        </p:nvSpPr>
        <p:spPr bwMode="auto">
          <a:xfrm>
            <a:off x="2743200" y="38862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D</a:t>
            </a:r>
          </a:p>
        </p:txBody>
      </p:sp>
      <p:sp>
        <p:nvSpPr>
          <p:cNvPr id="32" name="TextBox 31"/>
          <p:cNvSpPr txBox="1">
            <a:spLocks noChangeArrowheads="1"/>
          </p:cNvSpPr>
          <p:nvPr/>
        </p:nvSpPr>
        <p:spPr bwMode="auto">
          <a:xfrm>
            <a:off x="2743200" y="45212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E</a:t>
            </a:r>
          </a:p>
        </p:txBody>
      </p:sp>
      <p:sp>
        <p:nvSpPr>
          <p:cNvPr id="33" name="TextBox 32"/>
          <p:cNvSpPr txBox="1">
            <a:spLocks noChangeArrowheads="1"/>
          </p:cNvSpPr>
          <p:nvPr/>
        </p:nvSpPr>
        <p:spPr bwMode="auto">
          <a:xfrm>
            <a:off x="2743200" y="51308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F</a:t>
            </a:r>
          </a:p>
        </p:txBody>
      </p:sp>
      <p:sp>
        <p:nvSpPr>
          <p:cNvPr id="34" name="TextBox 33"/>
          <p:cNvSpPr txBox="1">
            <a:spLocks noChangeArrowheads="1"/>
          </p:cNvSpPr>
          <p:nvPr/>
        </p:nvSpPr>
        <p:spPr bwMode="auto">
          <a:xfrm>
            <a:off x="2743200" y="57912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G</a:t>
            </a:r>
          </a:p>
        </p:txBody>
      </p:sp>
      <p:sp>
        <p:nvSpPr>
          <p:cNvPr id="35" name="TextBox 34"/>
          <p:cNvSpPr txBox="1">
            <a:spLocks noChangeArrowheads="1"/>
          </p:cNvSpPr>
          <p:nvPr/>
        </p:nvSpPr>
        <p:spPr bwMode="auto">
          <a:xfrm>
            <a:off x="7239000" y="18288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H</a:t>
            </a:r>
          </a:p>
        </p:txBody>
      </p:sp>
      <p:sp>
        <p:nvSpPr>
          <p:cNvPr id="36" name="TextBox 35"/>
          <p:cNvSpPr txBox="1">
            <a:spLocks noChangeArrowheads="1"/>
          </p:cNvSpPr>
          <p:nvPr/>
        </p:nvSpPr>
        <p:spPr bwMode="auto">
          <a:xfrm>
            <a:off x="7239000" y="25146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I</a:t>
            </a:r>
          </a:p>
        </p:txBody>
      </p:sp>
      <p:sp>
        <p:nvSpPr>
          <p:cNvPr id="37" name="TextBox 36"/>
          <p:cNvSpPr txBox="1">
            <a:spLocks noChangeArrowheads="1"/>
          </p:cNvSpPr>
          <p:nvPr/>
        </p:nvSpPr>
        <p:spPr bwMode="auto">
          <a:xfrm>
            <a:off x="7239000" y="32004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J</a:t>
            </a:r>
          </a:p>
        </p:txBody>
      </p:sp>
      <p:sp>
        <p:nvSpPr>
          <p:cNvPr id="38" name="TextBox 37"/>
          <p:cNvSpPr txBox="1">
            <a:spLocks noChangeArrowheads="1"/>
          </p:cNvSpPr>
          <p:nvPr/>
        </p:nvSpPr>
        <p:spPr bwMode="auto">
          <a:xfrm>
            <a:off x="7239000" y="38862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K</a:t>
            </a:r>
          </a:p>
        </p:txBody>
      </p:sp>
      <p:sp>
        <p:nvSpPr>
          <p:cNvPr id="39" name="TextBox 38"/>
          <p:cNvSpPr txBox="1">
            <a:spLocks noChangeArrowheads="1"/>
          </p:cNvSpPr>
          <p:nvPr/>
        </p:nvSpPr>
        <p:spPr bwMode="auto">
          <a:xfrm>
            <a:off x="7239000" y="4521200"/>
            <a:ext cx="1447800" cy="584775"/>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Phone calls</a:t>
            </a:r>
          </a:p>
        </p:txBody>
      </p:sp>
      <p:sp>
        <p:nvSpPr>
          <p:cNvPr id="40" name="TextBox 39"/>
          <p:cNvSpPr txBox="1">
            <a:spLocks noChangeArrowheads="1"/>
          </p:cNvSpPr>
          <p:nvPr/>
        </p:nvSpPr>
        <p:spPr bwMode="auto">
          <a:xfrm>
            <a:off x="7239000" y="5130800"/>
            <a:ext cx="14478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Assist with Patient M</a:t>
            </a:r>
          </a:p>
        </p:txBody>
      </p:sp>
      <p:sp>
        <p:nvSpPr>
          <p:cNvPr id="41" name="TextBox 40"/>
          <p:cNvSpPr txBox="1">
            <a:spLocks noChangeArrowheads="1"/>
          </p:cNvSpPr>
          <p:nvPr/>
        </p:nvSpPr>
        <p:spPr bwMode="auto">
          <a:xfrm>
            <a:off x="7239000" y="5791200"/>
            <a:ext cx="1447800" cy="584775"/>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1600" dirty="0">
                <a:solidFill>
                  <a:schemeClr val="bg1">
                    <a:lumMod val="50000"/>
                  </a:schemeClr>
                </a:solidFill>
                <a:latin typeface="Arial Black" pitchFamily="34" charset="0"/>
              </a:rPr>
              <a:t>Phone calls</a:t>
            </a:r>
          </a:p>
        </p:txBody>
      </p:sp>
      <p:sp>
        <p:nvSpPr>
          <p:cNvPr id="42" name="TextBox 41"/>
          <p:cNvSpPr txBox="1">
            <a:spLocks noChangeArrowheads="1"/>
          </p:cNvSpPr>
          <p:nvPr/>
        </p:nvSpPr>
        <p:spPr bwMode="auto">
          <a:xfrm>
            <a:off x="4267200" y="1828800"/>
            <a:ext cx="1143000" cy="4555093"/>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Triage</a:t>
            </a: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accent2"/>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a:p>
            <a:pPr algn="ctr">
              <a:defRPr/>
            </a:pPr>
            <a:endParaRPr lang="en-US" sz="1000" dirty="0">
              <a:solidFill>
                <a:schemeClr val="bg1">
                  <a:lumMod val="50000"/>
                </a:schemeClr>
              </a:solidFill>
              <a:latin typeface="Arial Black" pitchFamily="34" charset="0"/>
            </a:endParaRPr>
          </a:p>
        </p:txBody>
      </p:sp>
      <p:sp>
        <p:nvSpPr>
          <p:cNvPr id="43" name="TextBox 13"/>
          <p:cNvSpPr txBox="1">
            <a:spLocks noChangeArrowheads="1"/>
          </p:cNvSpPr>
          <p:nvPr/>
        </p:nvSpPr>
        <p:spPr bwMode="auto">
          <a:xfrm>
            <a:off x="1066800" y="2486025"/>
            <a:ext cx="1600200" cy="1323975"/>
          </a:xfrm>
          <a:prstGeom prst="rect">
            <a:avLst/>
          </a:prstGeom>
          <a:solidFill>
            <a:schemeClr val="tx2">
              <a:lumMod val="20000"/>
              <a:lumOff val="80000"/>
            </a:schemeClr>
          </a:solidFill>
          <a:ln w="19050">
            <a:solidFill>
              <a:schemeClr val="accent2"/>
            </a:solidFill>
            <a:prstDash val="solid"/>
            <a:miter lim="800000"/>
            <a:headEnd/>
            <a:tailEnd/>
          </a:ln>
        </p:spPr>
        <p:txBody>
          <a:bodyPr>
            <a:spAutoFit/>
          </a:bodyPr>
          <a:lstStyle/>
          <a:p>
            <a:pPr algn="ctr">
              <a:defRPr/>
            </a:pPr>
            <a:r>
              <a:rPr lang="en-US" sz="2000" dirty="0">
                <a:solidFill>
                  <a:schemeClr val="accent2"/>
                </a:solidFill>
                <a:latin typeface="Arial Black" pitchFamily="34" charset="0"/>
              </a:rPr>
              <a:t>E-visits </a:t>
            </a:r>
          </a:p>
          <a:p>
            <a:pPr algn="ctr">
              <a:defRPr/>
            </a:pPr>
            <a:r>
              <a:rPr lang="en-US" sz="2000" dirty="0">
                <a:solidFill>
                  <a:schemeClr val="accent2"/>
                </a:solidFill>
                <a:latin typeface="Arial Black" pitchFamily="34" charset="0"/>
              </a:rPr>
              <a:t>and phone visits</a:t>
            </a:r>
          </a:p>
        </p:txBody>
      </p:sp>
      <p:sp>
        <p:nvSpPr>
          <p:cNvPr id="44" name="TextBox 43"/>
          <p:cNvSpPr txBox="1">
            <a:spLocks noChangeArrowheads="1"/>
          </p:cNvSpPr>
          <p:nvPr/>
        </p:nvSpPr>
        <p:spPr bwMode="auto">
          <a:xfrm>
            <a:off x="-1752600" y="1447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Q</a:t>
            </a:r>
          </a:p>
          <a:p>
            <a:pPr algn="ctr">
              <a:defRPr/>
            </a:pPr>
            <a:endParaRPr lang="en-US" sz="1200" dirty="0">
              <a:solidFill>
                <a:schemeClr val="bg1">
                  <a:lumMod val="50000"/>
                </a:schemeClr>
              </a:solidFill>
              <a:latin typeface="Arial Black" pitchFamily="34" charset="0"/>
            </a:endParaRPr>
          </a:p>
        </p:txBody>
      </p:sp>
      <p:sp>
        <p:nvSpPr>
          <p:cNvPr id="45" name="TextBox 44"/>
          <p:cNvSpPr txBox="1">
            <a:spLocks noChangeArrowheads="1"/>
          </p:cNvSpPr>
          <p:nvPr/>
        </p:nvSpPr>
        <p:spPr bwMode="auto">
          <a:xfrm>
            <a:off x="-1752600" y="2362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P</a:t>
            </a:r>
          </a:p>
          <a:p>
            <a:pPr algn="ctr">
              <a:defRPr/>
            </a:pPr>
            <a:endParaRPr lang="en-US" sz="1200" dirty="0">
              <a:solidFill>
                <a:schemeClr val="bg1">
                  <a:lumMod val="50000"/>
                </a:schemeClr>
              </a:solidFill>
              <a:latin typeface="Arial Black" pitchFamily="34" charset="0"/>
            </a:endParaRPr>
          </a:p>
        </p:txBody>
      </p:sp>
      <p:sp>
        <p:nvSpPr>
          <p:cNvPr id="46" name="TextBox 45"/>
          <p:cNvSpPr txBox="1">
            <a:spLocks noChangeArrowheads="1"/>
          </p:cNvSpPr>
          <p:nvPr/>
        </p:nvSpPr>
        <p:spPr bwMode="auto">
          <a:xfrm>
            <a:off x="-1752600" y="32766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O</a:t>
            </a:r>
          </a:p>
          <a:p>
            <a:pPr algn="ctr">
              <a:defRPr/>
            </a:pPr>
            <a:endParaRPr lang="en-US" sz="1200" dirty="0">
              <a:solidFill>
                <a:schemeClr val="bg1">
                  <a:lumMod val="50000"/>
                </a:schemeClr>
              </a:solidFill>
              <a:latin typeface="Arial Black" pitchFamily="34" charset="0"/>
            </a:endParaRPr>
          </a:p>
        </p:txBody>
      </p:sp>
      <p:sp>
        <p:nvSpPr>
          <p:cNvPr id="47" name="TextBox 46"/>
          <p:cNvSpPr txBox="1">
            <a:spLocks noChangeArrowheads="1"/>
          </p:cNvSpPr>
          <p:nvPr/>
        </p:nvSpPr>
        <p:spPr bwMode="auto">
          <a:xfrm>
            <a:off x="-1752600" y="5334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R</a:t>
            </a:r>
          </a:p>
          <a:p>
            <a:pPr algn="ctr">
              <a:defRPr/>
            </a:pPr>
            <a:endParaRPr lang="en-US" sz="1200" dirty="0">
              <a:solidFill>
                <a:schemeClr val="bg1">
                  <a:lumMod val="50000"/>
                </a:schemeClr>
              </a:solidFill>
              <a:latin typeface="Arial Black" pitchFamily="34" charset="0"/>
            </a:endParaRPr>
          </a:p>
        </p:txBody>
      </p:sp>
      <p:sp>
        <p:nvSpPr>
          <p:cNvPr id="48" name="TextBox 13"/>
          <p:cNvSpPr txBox="1">
            <a:spLocks noChangeArrowheads="1"/>
          </p:cNvSpPr>
          <p:nvPr/>
        </p:nvSpPr>
        <p:spPr bwMode="auto">
          <a:xfrm>
            <a:off x="5497643" y="4495800"/>
            <a:ext cx="1600200" cy="1200329"/>
          </a:xfrm>
          <a:prstGeom prst="rect">
            <a:avLst/>
          </a:prstGeom>
          <a:solidFill>
            <a:schemeClr val="tx2">
              <a:lumMod val="20000"/>
              <a:lumOff val="80000"/>
            </a:schemeClr>
          </a:solidFill>
          <a:ln w="19050">
            <a:solidFill>
              <a:schemeClr val="accent2"/>
            </a:solidFill>
            <a:prstDash val="solid"/>
            <a:miter lim="800000"/>
            <a:headEnd/>
            <a:tailEnd/>
          </a:ln>
        </p:spPr>
        <p:txBody>
          <a:bodyPr wrap="square">
            <a:spAutoFit/>
          </a:bodyPr>
          <a:lstStyle/>
          <a:p>
            <a:pPr algn="ctr">
              <a:defRPr/>
            </a:pPr>
            <a:r>
              <a:rPr lang="en-US" dirty="0">
                <a:solidFill>
                  <a:schemeClr val="accent2"/>
                </a:solidFill>
                <a:latin typeface="Arial Black" pitchFamily="34" charset="0"/>
              </a:rPr>
              <a:t>E-visits </a:t>
            </a:r>
          </a:p>
          <a:p>
            <a:pPr algn="ctr">
              <a:defRPr/>
            </a:pPr>
            <a:r>
              <a:rPr lang="en-US" dirty="0">
                <a:solidFill>
                  <a:schemeClr val="accent2"/>
                </a:solidFill>
                <a:latin typeface="Arial Black" pitchFamily="34" charset="0"/>
              </a:rPr>
              <a:t>and phone visits</a:t>
            </a:r>
          </a:p>
          <a:p>
            <a:pPr algn="ctr">
              <a:defRPr/>
            </a:pPr>
            <a:endParaRPr lang="en-US" dirty="0">
              <a:solidFill>
                <a:schemeClr val="accent2"/>
              </a:solidFill>
              <a:latin typeface="Arial Black" pitchFamily="34" charset="0"/>
            </a:endParaRPr>
          </a:p>
        </p:txBody>
      </p:sp>
      <p:sp>
        <p:nvSpPr>
          <p:cNvPr id="49" name="TextBox 48"/>
          <p:cNvSpPr txBox="1"/>
          <p:nvPr/>
        </p:nvSpPr>
        <p:spPr bwMode="auto">
          <a:xfrm>
            <a:off x="1066800" y="3863975"/>
            <a:ext cx="3124200" cy="615950"/>
          </a:xfrm>
          <a:prstGeom prst="rect">
            <a:avLst/>
          </a:prstGeom>
          <a:solidFill>
            <a:schemeClr val="tx2">
              <a:lumMod val="20000"/>
              <a:lumOff val="80000"/>
            </a:schemeClr>
          </a:solidFill>
          <a:ln w="19050">
            <a:solidFill>
              <a:schemeClr val="accent2"/>
            </a:solidFill>
          </a:ln>
        </p:spPr>
        <p:txBody>
          <a:bodyPr>
            <a:spAutoFit/>
          </a:bodyPr>
          <a:lstStyle/>
          <a:p>
            <a:pPr algn="ctr">
              <a:defRPr/>
            </a:pPr>
            <a:r>
              <a:rPr lang="en-US" sz="2000" dirty="0">
                <a:solidFill>
                  <a:schemeClr val="accent2"/>
                </a:solidFill>
                <a:latin typeface="Arial Black" pitchFamily="34" charset="0"/>
              </a:rPr>
              <a:t>Complex patient</a:t>
            </a:r>
          </a:p>
          <a:p>
            <a:pPr algn="ctr">
              <a:defRPr/>
            </a:pPr>
            <a:endParaRPr lang="en-US" sz="1400" dirty="0">
              <a:solidFill>
                <a:schemeClr val="accent2"/>
              </a:solidFill>
              <a:latin typeface="Arial Black" pitchFamily="34" charset="0"/>
            </a:endParaRPr>
          </a:p>
        </p:txBody>
      </p:sp>
      <p:sp>
        <p:nvSpPr>
          <p:cNvPr id="50" name="TextBox 49"/>
          <p:cNvSpPr txBox="1"/>
          <p:nvPr/>
        </p:nvSpPr>
        <p:spPr bwMode="auto">
          <a:xfrm>
            <a:off x="1066800" y="4495800"/>
            <a:ext cx="3124200" cy="615950"/>
          </a:xfrm>
          <a:prstGeom prst="rect">
            <a:avLst/>
          </a:prstGeom>
          <a:solidFill>
            <a:schemeClr val="tx2">
              <a:lumMod val="20000"/>
              <a:lumOff val="80000"/>
            </a:schemeClr>
          </a:solidFill>
          <a:ln w="19050">
            <a:solidFill>
              <a:schemeClr val="accent2"/>
            </a:solidFill>
          </a:ln>
        </p:spPr>
        <p:txBody>
          <a:bodyPr>
            <a:spAutoFit/>
          </a:bodyPr>
          <a:lstStyle/>
          <a:p>
            <a:pPr algn="ctr">
              <a:defRPr/>
            </a:pPr>
            <a:r>
              <a:rPr lang="en-US" sz="2000" dirty="0">
                <a:solidFill>
                  <a:schemeClr val="accent2"/>
                </a:solidFill>
                <a:latin typeface="Arial Black" pitchFamily="34" charset="0"/>
              </a:rPr>
              <a:t>Complex patient</a:t>
            </a:r>
          </a:p>
          <a:p>
            <a:pPr algn="ctr">
              <a:defRPr/>
            </a:pPr>
            <a:endParaRPr lang="en-US" sz="1400" dirty="0">
              <a:solidFill>
                <a:schemeClr val="accent2"/>
              </a:solidFill>
              <a:latin typeface="Arial Black" pitchFamily="34" charset="0"/>
            </a:endParaRPr>
          </a:p>
        </p:txBody>
      </p:sp>
      <p:sp>
        <p:nvSpPr>
          <p:cNvPr id="51" name="TextBox 33"/>
          <p:cNvSpPr txBox="1">
            <a:spLocks noChangeArrowheads="1"/>
          </p:cNvSpPr>
          <p:nvPr/>
        </p:nvSpPr>
        <p:spPr bwMode="auto">
          <a:xfrm>
            <a:off x="4267200" y="2438400"/>
            <a:ext cx="1143000" cy="3276600"/>
          </a:xfrm>
          <a:prstGeom prst="rect">
            <a:avLst/>
          </a:prstGeom>
          <a:solidFill>
            <a:schemeClr val="tx2">
              <a:lumMod val="20000"/>
              <a:lumOff val="80000"/>
            </a:schemeClr>
          </a:solidFill>
          <a:ln w="25400">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RN </a:t>
            </a:r>
          </a:p>
          <a:p>
            <a:pPr algn="ctr">
              <a:defRPr/>
            </a:pPr>
            <a:r>
              <a:rPr lang="en-US" sz="2000" dirty="0">
                <a:solidFill>
                  <a:schemeClr val="accent2"/>
                </a:solidFill>
                <a:latin typeface="Arial Black" pitchFamily="34" charset="0"/>
              </a:rPr>
              <a:t>Care </a:t>
            </a:r>
            <a:r>
              <a:rPr lang="en-US" sz="1600" dirty="0">
                <a:solidFill>
                  <a:schemeClr val="accent2"/>
                </a:solidFill>
                <a:latin typeface="Arial Black" pitchFamily="34" charset="0"/>
              </a:rPr>
              <a:t>manage-</a:t>
            </a:r>
            <a:r>
              <a:rPr lang="en-US" sz="1600" dirty="0" err="1">
                <a:solidFill>
                  <a:schemeClr val="accent2"/>
                </a:solidFill>
                <a:latin typeface="Arial Black" pitchFamily="34" charset="0"/>
              </a:rPr>
              <a:t>ment</a:t>
            </a: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a:p>
            <a:pPr algn="ctr">
              <a:defRPr/>
            </a:pPr>
            <a:endParaRPr lang="en-US" sz="1600" dirty="0">
              <a:solidFill>
                <a:schemeClr val="accent2"/>
              </a:solidFill>
              <a:latin typeface="Arial Black" pitchFamily="34" charset="0"/>
            </a:endParaRPr>
          </a:p>
        </p:txBody>
      </p:sp>
      <p:sp>
        <p:nvSpPr>
          <p:cNvPr id="53" name="TextBox 52"/>
          <p:cNvSpPr txBox="1"/>
          <p:nvPr/>
        </p:nvSpPr>
        <p:spPr bwMode="auto">
          <a:xfrm>
            <a:off x="5486400" y="2438400"/>
            <a:ext cx="3200400" cy="1908215"/>
          </a:xfrm>
          <a:prstGeom prst="rect">
            <a:avLst/>
          </a:prstGeom>
          <a:solidFill>
            <a:schemeClr val="tx2">
              <a:lumMod val="20000"/>
              <a:lumOff val="80000"/>
            </a:schemeClr>
          </a:solidFill>
          <a:ln w="25400">
            <a:solidFill>
              <a:schemeClr val="accent2"/>
            </a:solidFill>
            <a:prstDash val="solid"/>
          </a:ln>
        </p:spPr>
        <p:txBody>
          <a:bodyPr wrap="square">
            <a:spAutoFit/>
          </a:bodyPr>
          <a:lstStyle/>
          <a:p>
            <a:pPr algn="ctr">
              <a:defRPr/>
            </a:pPr>
            <a:r>
              <a:rPr lang="en-US" sz="2000" dirty="0">
                <a:solidFill>
                  <a:schemeClr val="accent2"/>
                </a:solidFill>
                <a:latin typeface="Arial Black" pitchFamily="34" charset="0"/>
              </a:rPr>
              <a:t>Patient appointments</a:t>
            </a:r>
          </a:p>
          <a:p>
            <a:pPr algn="ctr">
              <a:defRPr/>
            </a:pPr>
            <a:endParaRPr lang="en-US" sz="12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1100" dirty="0">
              <a:solidFill>
                <a:schemeClr val="accent2"/>
              </a:solidFill>
              <a:latin typeface="Arial Black" pitchFamily="34" charset="0"/>
            </a:endParaRPr>
          </a:p>
          <a:p>
            <a:pPr algn="ctr">
              <a:defRPr/>
            </a:pPr>
            <a:endParaRPr lang="en-US" sz="2000" dirty="0">
              <a:solidFill>
                <a:schemeClr val="accent2"/>
              </a:solidFill>
              <a:latin typeface="Arial Black" pitchFamily="34" charset="0"/>
            </a:endParaRPr>
          </a:p>
        </p:txBody>
      </p:sp>
      <p:sp>
        <p:nvSpPr>
          <p:cNvPr id="54" name="TextBox 6"/>
          <p:cNvSpPr txBox="1">
            <a:spLocks noChangeArrowheads="1"/>
          </p:cNvSpPr>
          <p:nvPr/>
        </p:nvSpPr>
        <p:spPr bwMode="auto">
          <a:xfrm>
            <a:off x="1066800" y="1822554"/>
            <a:ext cx="7620000" cy="569913"/>
          </a:xfrm>
          <a:prstGeom prst="rect">
            <a:avLst/>
          </a:prstGeom>
          <a:solidFill>
            <a:schemeClr val="tx2">
              <a:lumMod val="20000"/>
              <a:lumOff val="80000"/>
            </a:schemeClr>
          </a:solidFill>
          <a:ln w="19050">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  Huddle</a:t>
            </a:r>
          </a:p>
          <a:p>
            <a:pPr algn="ctr">
              <a:defRPr/>
            </a:pPr>
            <a:endParaRPr lang="en-US" sz="1100" dirty="0">
              <a:solidFill>
                <a:schemeClr val="accent2"/>
              </a:solidFill>
              <a:latin typeface="Arial Black" pitchFamily="34" charset="0"/>
            </a:endParaRPr>
          </a:p>
        </p:txBody>
      </p:sp>
      <p:sp>
        <p:nvSpPr>
          <p:cNvPr id="55" name="TextBox 54"/>
          <p:cNvSpPr txBox="1"/>
          <p:nvPr/>
        </p:nvSpPr>
        <p:spPr bwMode="auto">
          <a:xfrm>
            <a:off x="2743200" y="2486025"/>
            <a:ext cx="1447800" cy="1323975"/>
          </a:xfrm>
          <a:prstGeom prst="rect">
            <a:avLst/>
          </a:prstGeom>
          <a:solidFill>
            <a:schemeClr val="tx2">
              <a:lumMod val="20000"/>
              <a:lumOff val="80000"/>
            </a:schemeClr>
          </a:solidFill>
          <a:ln w="25400">
            <a:solidFill>
              <a:schemeClr val="accent2"/>
            </a:solidFill>
            <a:prstDash val="solid"/>
          </a:ln>
        </p:spPr>
        <p:txBody>
          <a:bodyPr>
            <a:spAutoFit/>
          </a:bodyPr>
          <a:lstStyle/>
          <a:p>
            <a:pPr algn="ctr">
              <a:defRPr/>
            </a:pPr>
            <a:r>
              <a:rPr lang="en-US" sz="2000" dirty="0">
                <a:solidFill>
                  <a:schemeClr val="accent2"/>
                </a:solidFill>
                <a:latin typeface="Arial Black" pitchFamily="34" charset="0"/>
              </a:rPr>
              <a:t>Panel manage-</a:t>
            </a:r>
            <a:r>
              <a:rPr lang="en-US" sz="2000" dirty="0" err="1">
                <a:solidFill>
                  <a:schemeClr val="accent2"/>
                </a:solidFill>
                <a:latin typeface="Arial Black" pitchFamily="34" charset="0"/>
              </a:rPr>
              <a:t>ment</a:t>
            </a:r>
            <a:endParaRPr lang="en-US" sz="2000" dirty="0">
              <a:solidFill>
                <a:schemeClr val="accent2"/>
              </a:solidFill>
              <a:latin typeface="Arial Black" pitchFamily="34" charset="0"/>
            </a:endParaRPr>
          </a:p>
          <a:p>
            <a:pPr algn="ctr">
              <a:defRPr/>
            </a:pPr>
            <a:endParaRPr lang="en-US" sz="2000" dirty="0">
              <a:solidFill>
                <a:schemeClr val="accent2"/>
              </a:solidFill>
              <a:latin typeface="Arial Black" pitchFamily="34" charset="0"/>
            </a:endParaRPr>
          </a:p>
        </p:txBody>
      </p:sp>
      <p:sp>
        <p:nvSpPr>
          <p:cNvPr id="56" name="TextBox 55"/>
          <p:cNvSpPr txBox="1"/>
          <p:nvPr/>
        </p:nvSpPr>
        <p:spPr bwMode="auto">
          <a:xfrm>
            <a:off x="7239000" y="4495800"/>
            <a:ext cx="1447800" cy="1846659"/>
          </a:xfrm>
          <a:prstGeom prst="rect">
            <a:avLst/>
          </a:prstGeom>
          <a:solidFill>
            <a:schemeClr val="tx2">
              <a:lumMod val="20000"/>
              <a:lumOff val="80000"/>
            </a:schemeClr>
          </a:solidFill>
          <a:ln w="25400">
            <a:solidFill>
              <a:schemeClr val="accent2"/>
            </a:solidFill>
            <a:prstDash val="solid"/>
          </a:ln>
        </p:spPr>
        <p:txBody>
          <a:bodyPr wrap="square">
            <a:spAutoFit/>
          </a:bodyPr>
          <a:lstStyle/>
          <a:p>
            <a:pPr algn="ctr">
              <a:defRPr/>
            </a:pPr>
            <a:r>
              <a:rPr lang="en-US" sz="2000" dirty="0">
                <a:solidFill>
                  <a:schemeClr val="accent2"/>
                </a:solidFill>
                <a:latin typeface="Arial Black" pitchFamily="34" charset="0"/>
              </a:rPr>
              <a:t>Panel manage-</a:t>
            </a:r>
            <a:r>
              <a:rPr lang="en-US" sz="2000" dirty="0" err="1">
                <a:solidFill>
                  <a:schemeClr val="accent2"/>
                </a:solidFill>
                <a:latin typeface="Arial Black" pitchFamily="34" charset="0"/>
              </a:rPr>
              <a:t>ment</a:t>
            </a:r>
            <a:endParaRPr lang="en-US" sz="2000" dirty="0">
              <a:solidFill>
                <a:schemeClr val="accent2"/>
              </a:solidFill>
              <a:latin typeface="Arial Black" pitchFamily="34" charset="0"/>
            </a:endParaRPr>
          </a:p>
          <a:p>
            <a:pPr algn="ctr">
              <a:defRPr/>
            </a:pPr>
            <a:endParaRPr lang="en-US" sz="2000" dirty="0">
              <a:solidFill>
                <a:schemeClr val="accent2"/>
              </a:solidFill>
              <a:latin typeface="Arial Black" pitchFamily="34" charset="0"/>
            </a:endParaRPr>
          </a:p>
          <a:p>
            <a:pPr algn="ctr">
              <a:defRPr/>
            </a:pPr>
            <a:endParaRPr lang="en-US" sz="2000" dirty="0">
              <a:solidFill>
                <a:schemeClr val="accent2"/>
              </a:solidFill>
              <a:latin typeface="Arial Black" pitchFamily="34" charset="0"/>
            </a:endParaRPr>
          </a:p>
          <a:p>
            <a:pPr algn="ctr">
              <a:defRPr/>
            </a:pPr>
            <a:endParaRPr lang="en-US" sz="1400" dirty="0">
              <a:solidFill>
                <a:schemeClr val="accent2"/>
              </a:solidFill>
              <a:latin typeface="Arial Black" pitchFamily="34" charset="0"/>
            </a:endParaRPr>
          </a:p>
        </p:txBody>
      </p:sp>
      <p:sp>
        <p:nvSpPr>
          <p:cNvPr id="52" name="TextBox 34"/>
          <p:cNvSpPr txBox="1">
            <a:spLocks noChangeArrowheads="1"/>
          </p:cNvSpPr>
          <p:nvPr/>
        </p:nvSpPr>
        <p:spPr bwMode="auto">
          <a:xfrm>
            <a:off x="2743200" y="5181600"/>
            <a:ext cx="1447800" cy="1200150"/>
          </a:xfrm>
          <a:prstGeom prst="rect">
            <a:avLst/>
          </a:prstGeom>
          <a:solidFill>
            <a:schemeClr val="tx2">
              <a:lumMod val="20000"/>
              <a:lumOff val="80000"/>
            </a:schemeClr>
          </a:solidFill>
          <a:ln w="25400">
            <a:solidFill>
              <a:schemeClr val="accent2"/>
            </a:solidFill>
            <a:miter lim="800000"/>
            <a:headEnd/>
            <a:tailEnd/>
          </a:ln>
        </p:spPr>
        <p:txBody>
          <a:bodyPr>
            <a:spAutoFit/>
          </a:bodyPr>
          <a:lstStyle/>
          <a:p>
            <a:pPr algn="ctr">
              <a:defRPr/>
            </a:pPr>
            <a:r>
              <a:rPr lang="en-US" dirty="0">
                <a:solidFill>
                  <a:schemeClr val="accent2"/>
                </a:solidFill>
                <a:latin typeface="Arial Black" pitchFamily="34" charset="0"/>
              </a:rPr>
              <a:t>BP coaching clinic</a:t>
            </a:r>
          </a:p>
          <a:p>
            <a:pPr algn="ctr">
              <a:defRPr/>
            </a:pPr>
            <a:endParaRPr lang="en-US" dirty="0">
              <a:solidFill>
                <a:schemeClr val="accent2"/>
              </a:solidFill>
              <a:latin typeface="Arial Black" pitchFamily="34" charset="0"/>
            </a:endParaRPr>
          </a:p>
        </p:txBody>
      </p:sp>
      <p:sp>
        <p:nvSpPr>
          <p:cNvPr id="57" name="TextBox 56"/>
          <p:cNvSpPr txBox="1"/>
          <p:nvPr/>
        </p:nvSpPr>
        <p:spPr bwMode="auto">
          <a:xfrm>
            <a:off x="1066800" y="5791200"/>
            <a:ext cx="1600200" cy="584200"/>
          </a:xfrm>
          <a:prstGeom prst="rect">
            <a:avLst/>
          </a:prstGeom>
          <a:solidFill>
            <a:schemeClr val="tx2">
              <a:lumMod val="20000"/>
              <a:lumOff val="80000"/>
            </a:schemeClr>
          </a:solidFill>
          <a:ln w="19050">
            <a:solidFill>
              <a:schemeClr val="accent2"/>
            </a:solidFill>
            <a:prstDash val="solid"/>
          </a:ln>
        </p:spPr>
        <p:txBody>
          <a:bodyPr>
            <a:spAutoFit/>
          </a:bodyPr>
          <a:lstStyle/>
          <a:p>
            <a:pPr algn="ctr">
              <a:defRPr/>
            </a:pPr>
            <a:r>
              <a:rPr lang="en-US" sz="1600" dirty="0">
                <a:solidFill>
                  <a:schemeClr val="accent2"/>
                </a:solidFill>
                <a:latin typeface="Arial Black" pitchFamily="34" charset="0"/>
              </a:rPr>
              <a:t>Huddle with RN, BH</a:t>
            </a:r>
          </a:p>
        </p:txBody>
      </p:sp>
      <p:sp>
        <p:nvSpPr>
          <p:cNvPr id="58" name="TextBox 25"/>
          <p:cNvSpPr txBox="1">
            <a:spLocks noChangeArrowheads="1"/>
          </p:cNvSpPr>
          <p:nvPr/>
        </p:nvSpPr>
        <p:spPr bwMode="auto">
          <a:xfrm>
            <a:off x="4267200" y="5791200"/>
            <a:ext cx="2819400" cy="584200"/>
          </a:xfrm>
          <a:prstGeom prst="rect">
            <a:avLst/>
          </a:prstGeom>
          <a:solidFill>
            <a:schemeClr val="tx2">
              <a:lumMod val="20000"/>
              <a:lumOff val="80000"/>
            </a:schemeClr>
          </a:solidFill>
          <a:ln w="19050">
            <a:solidFill>
              <a:schemeClr val="accent2"/>
            </a:solidFill>
            <a:miter lim="800000"/>
            <a:headEnd/>
            <a:tailEnd/>
          </a:ln>
        </p:spPr>
        <p:txBody>
          <a:bodyPr>
            <a:spAutoFit/>
          </a:bodyPr>
          <a:lstStyle/>
          <a:p>
            <a:pPr algn="ctr">
              <a:defRPr/>
            </a:pPr>
            <a:r>
              <a:rPr lang="en-US" sz="2000" dirty="0">
                <a:solidFill>
                  <a:schemeClr val="accent2"/>
                </a:solidFill>
                <a:latin typeface="Arial Black" pitchFamily="34" charset="0"/>
              </a:rPr>
              <a:t>Huddle with PCP</a:t>
            </a:r>
          </a:p>
          <a:p>
            <a:pPr algn="ctr">
              <a:defRPr/>
            </a:pPr>
            <a:endParaRPr lang="en-US" sz="1200" dirty="0">
              <a:solidFill>
                <a:schemeClr val="accent2"/>
              </a:solidFill>
              <a:latin typeface="Arial Black" pitchFamily="34" charset="0"/>
            </a:endParaRPr>
          </a:p>
        </p:txBody>
      </p:sp>
      <p:sp>
        <p:nvSpPr>
          <p:cNvPr id="61" name="TextBox 31"/>
          <p:cNvSpPr txBox="1">
            <a:spLocks noChangeArrowheads="1"/>
          </p:cNvSpPr>
          <p:nvPr/>
        </p:nvSpPr>
        <p:spPr bwMode="auto">
          <a:xfrm>
            <a:off x="1066800" y="5181600"/>
            <a:ext cx="1600200" cy="554038"/>
          </a:xfrm>
          <a:prstGeom prst="rect">
            <a:avLst/>
          </a:prstGeom>
          <a:solidFill>
            <a:schemeClr val="tx2">
              <a:lumMod val="20000"/>
              <a:lumOff val="80000"/>
            </a:schemeClr>
          </a:solidFill>
          <a:ln w="19050">
            <a:solidFill>
              <a:schemeClr val="accent2"/>
            </a:solidFill>
            <a:miter lim="800000"/>
            <a:headEnd/>
            <a:tailEnd/>
          </a:ln>
        </p:spPr>
        <p:txBody>
          <a:bodyPr>
            <a:spAutoFit/>
          </a:bodyPr>
          <a:lstStyle/>
          <a:p>
            <a:pPr algn="ctr">
              <a:defRPr/>
            </a:pPr>
            <a:r>
              <a:rPr lang="en-US" sz="1000" dirty="0">
                <a:solidFill>
                  <a:schemeClr val="accent2"/>
                </a:solidFill>
                <a:latin typeface="Arial Black" pitchFamily="34" charset="0"/>
              </a:rPr>
              <a:t>Coordinate with hospitalists and specialists</a:t>
            </a:r>
          </a:p>
        </p:txBody>
      </p:sp>
      <p:sp>
        <p:nvSpPr>
          <p:cNvPr id="63" name="Title 1"/>
          <p:cNvSpPr>
            <a:spLocks noGrp="1"/>
          </p:cNvSpPr>
          <p:nvPr>
            <p:ph type="title" idx="4294967295"/>
          </p:nvPr>
        </p:nvSpPr>
        <p:spPr>
          <a:xfrm>
            <a:off x="762000" y="24384"/>
            <a:ext cx="7772400" cy="1143000"/>
          </a:xfrm>
        </p:spPr>
        <p:txBody>
          <a:bodyPr>
            <a:normAutofit/>
          </a:bodyPr>
          <a:lstStyle/>
          <a:p>
            <a:pPr eaLnBrk="1" hangingPunct="1">
              <a:defRPr/>
            </a:pPr>
            <a:r>
              <a:rPr lang="en-US" dirty="0"/>
              <a:t>Health Center of the Future</a:t>
            </a:r>
          </a:p>
        </p:txBody>
      </p:sp>
      <p:sp>
        <p:nvSpPr>
          <p:cNvPr id="64" name="TextBox 63"/>
          <p:cNvSpPr txBox="1">
            <a:spLocks noChangeArrowheads="1"/>
          </p:cNvSpPr>
          <p:nvPr/>
        </p:nvSpPr>
        <p:spPr bwMode="auto">
          <a:xfrm>
            <a:off x="-1752600" y="4114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T</a:t>
            </a:r>
          </a:p>
          <a:p>
            <a:pPr algn="ctr">
              <a:defRPr/>
            </a:pPr>
            <a:endParaRPr lang="en-US" sz="1200" dirty="0">
              <a:solidFill>
                <a:schemeClr val="bg1">
                  <a:lumMod val="50000"/>
                </a:schemeClr>
              </a:solidFill>
              <a:latin typeface="Arial Black" pitchFamily="34" charset="0"/>
            </a:endParaRPr>
          </a:p>
        </p:txBody>
      </p:sp>
      <p:sp>
        <p:nvSpPr>
          <p:cNvPr id="65" name="TextBox 64"/>
          <p:cNvSpPr txBox="1">
            <a:spLocks noChangeArrowheads="1"/>
          </p:cNvSpPr>
          <p:nvPr/>
        </p:nvSpPr>
        <p:spPr bwMode="auto">
          <a:xfrm>
            <a:off x="-1752600" y="4876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U</a:t>
            </a:r>
          </a:p>
          <a:p>
            <a:pPr algn="ctr">
              <a:defRPr/>
            </a:pPr>
            <a:endParaRPr lang="en-US" sz="1200" dirty="0">
              <a:solidFill>
                <a:schemeClr val="bg1">
                  <a:lumMod val="50000"/>
                </a:schemeClr>
              </a:solidFill>
              <a:latin typeface="Arial Black" pitchFamily="34" charset="0"/>
            </a:endParaRPr>
          </a:p>
        </p:txBody>
      </p:sp>
      <p:sp>
        <p:nvSpPr>
          <p:cNvPr id="66" name="TextBox 65"/>
          <p:cNvSpPr txBox="1">
            <a:spLocks noChangeArrowheads="1"/>
          </p:cNvSpPr>
          <p:nvPr/>
        </p:nvSpPr>
        <p:spPr bwMode="auto">
          <a:xfrm>
            <a:off x="-1752600" y="56388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V</a:t>
            </a:r>
          </a:p>
          <a:p>
            <a:pPr algn="ctr">
              <a:defRPr/>
            </a:pPr>
            <a:endParaRPr lang="en-US" sz="1200" dirty="0">
              <a:solidFill>
                <a:schemeClr val="bg1">
                  <a:lumMod val="50000"/>
                </a:schemeClr>
              </a:solidFill>
              <a:latin typeface="Arial Black" pitchFamily="34" charset="0"/>
            </a:endParaRPr>
          </a:p>
        </p:txBody>
      </p:sp>
      <p:sp>
        <p:nvSpPr>
          <p:cNvPr id="67" name="TextBox 66"/>
          <p:cNvSpPr txBox="1">
            <a:spLocks noChangeArrowheads="1"/>
          </p:cNvSpPr>
          <p:nvPr/>
        </p:nvSpPr>
        <p:spPr bwMode="auto">
          <a:xfrm>
            <a:off x="-1066800" y="69342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W</a:t>
            </a:r>
          </a:p>
          <a:p>
            <a:pPr algn="ctr">
              <a:defRPr/>
            </a:pPr>
            <a:endParaRPr lang="en-US" sz="1200" dirty="0">
              <a:solidFill>
                <a:schemeClr val="bg1">
                  <a:lumMod val="50000"/>
                </a:schemeClr>
              </a:solidFill>
              <a:latin typeface="Arial Black" pitchFamily="34" charset="0"/>
            </a:endParaRPr>
          </a:p>
        </p:txBody>
      </p:sp>
      <p:sp>
        <p:nvSpPr>
          <p:cNvPr id="68" name="TextBox 67"/>
          <p:cNvSpPr txBox="1">
            <a:spLocks noChangeArrowheads="1"/>
          </p:cNvSpPr>
          <p:nvPr/>
        </p:nvSpPr>
        <p:spPr bwMode="auto">
          <a:xfrm>
            <a:off x="838200" y="70104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X</a:t>
            </a:r>
          </a:p>
          <a:p>
            <a:pPr algn="ctr">
              <a:defRPr/>
            </a:pPr>
            <a:endParaRPr lang="en-US" sz="1200" dirty="0">
              <a:solidFill>
                <a:schemeClr val="bg1">
                  <a:lumMod val="50000"/>
                </a:schemeClr>
              </a:solidFill>
              <a:latin typeface="Arial Black" pitchFamily="34" charset="0"/>
            </a:endParaRPr>
          </a:p>
        </p:txBody>
      </p:sp>
      <p:sp>
        <p:nvSpPr>
          <p:cNvPr id="69" name="TextBox 68"/>
          <p:cNvSpPr txBox="1">
            <a:spLocks noChangeArrowheads="1"/>
          </p:cNvSpPr>
          <p:nvPr/>
        </p:nvSpPr>
        <p:spPr bwMode="auto">
          <a:xfrm>
            <a:off x="2590800" y="70104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Y</a:t>
            </a:r>
          </a:p>
          <a:p>
            <a:pPr algn="ctr">
              <a:defRPr/>
            </a:pPr>
            <a:endParaRPr lang="en-US" sz="1200" dirty="0">
              <a:solidFill>
                <a:schemeClr val="bg1">
                  <a:lumMod val="50000"/>
                </a:schemeClr>
              </a:solidFill>
              <a:latin typeface="Arial Black" pitchFamily="34" charset="0"/>
            </a:endParaRPr>
          </a:p>
        </p:txBody>
      </p:sp>
      <p:sp>
        <p:nvSpPr>
          <p:cNvPr id="70" name="TextBox 69"/>
          <p:cNvSpPr txBox="1">
            <a:spLocks noChangeArrowheads="1"/>
          </p:cNvSpPr>
          <p:nvPr/>
        </p:nvSpPr>
        <p:spPr bwMode="auto">
          <a:xfrm>
            <a:off x="4419600" y="7010400"/>
            <a:ext cx="16002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Z</a:t>
            </a:r>
          </a:p>
          <a:p>
            <a:pPr algn="ctr">
              <a:defRPr/>
            </a:pPr>
            <a:endParaRPr lang="en-US" sz="1200" dirty="0">
              <a:solidFill>
                <a:schemeClr val="bg1">
                  <a:lumMod val="50000"/>
                </a:schemeClr>
              </a:solidFill>
              <a:latin typeface="Arial Black" pitchFamily="34" charset="0"/>
            </a:endParaRPr>
          </a:p>
        </p:txBody>
      </p:sp>
      <p:sp>
        <p:nvSpPr>
          <p:cNvPr id="71" name="TextBox 70"/>
          <p:cNvSpPr txBox="1">
            <a:spLocks noChangeArrowheads="1"/>
          </p:cNvSpPr>
          <p:nvPr/>
        </p:nvSpPr>
        <p:spPr bwMode="auto">
          <a:xfrm>
            <a:off x="6248400" y="70104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AA</a:t>
            </a:r>
          </a:p>
          <a:p>
            <a:pPr algn="ctr">
              <a:defRPr/>
            </a:pPr>
            <a:endParaRPr lang="en-US" sz="1200" dirty="0">
              <a:solidFill>
                <a:schemeClr val="bg1">
                  <a:lumMod val="50000"/>
                </a:schemeClr>
              </a:solidFill>
              <a:latin typeface="Arial Black" pitchFamily="34" charset="0"/>
            </a:endParaRPr>
          </a:p>
        </p:txBody>
      </p:sp>
      <p:sp>
        <p:nvSpPr>
          <p:cNvPr id="72" name="TextBox 71"/>
          <p:cNvSpPr txBox="1">
            <a:spLocks noChangeArrowheads="1"/>
          </p:cNvSpPr>
          <p:nvPr/>
        </p:nvSpPr>
        <p:spPr bwMode="auto">
          <a:xfrm>
            <a:off x="8077200" y="70104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AA</a:t>
            </a:r>
          </a:p>
          <a:p>
            <a:pPr algn="ctr">
              <a:defRPr/>
            </a:pPr>
            <a:endParaRPr lang="en-US" sz="1200" dirty="0">
              <a:solidFill>
                <a:schemeClr val="bg1">
                  <a:lumMod val="50000"/>
                </a:schemeClr>
              </a:solidFill>
              <a:latin typeface="Arial Black" pitchFamily="34" charset="0"/>
            </a:endParaRPr>
          </a:p>
        </p:txBody>
      </p:sp>
      <p:sp>
        <p:nvSpPr>
          <p:cNvPr id="73" name="TextBox 72"/>
          <p:cNvSpPr txBox="1">
            <a:spLocks noChangeArrowheads="1"/>
          </p:cNvSpPr>
          <p:nvPr/>
        </p:nvSpPr>
        <p:spPr bwMode="auto">
          <a:xfrm>
            <a:off x="9296400" y="61722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AB</a:t>
            </a:r>
          </a:p>
          <a:p>
            <a:pPr algn="ctr">
              <a:defRPr/>
            </a:pPr>
            <a:endParaRPr lang="en-US" sz="1200" dirty="0">
              <a:solidFill>
                <a:schemeClr val="bg1">
                  <a:lumMod val="50000"/>
                </a:schemeClr>
              </a:solidFill>
              <a:latin typeface="Arial Black" pitchFamily="34" charset="0"/>
            </a:endParaRPr>
          </a:p>
        </p:txBody>
      </p:sp>
      <p:sp>
        <p:nvSpPr>
          <p:cNvPr id="74" name="TextBox 73"/>
          <p:cNvSpPr txBox="1">
            <a:spLocks noChangeArrowheads="1"/>
          </p:cNvSpPr>
          <p:nvPr/>
        </p:nvSpPr>
        <p:spPr bwMode="auto">
          <a:xfrm>
            <a:off x="9296400" y="52578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AC</a:t>
            </a:r>
          </a:p>
          <a:p>
            <a:pPr algn="ctr">
              <a:defRPr/>
            </a:pPr>
            <a:endParaRPr lang="en-US" sz="1200" dirty="0">
              <a:solidFill>
                <a:schemeClr val="bg1">
                  <a:lumMod val="50000"/>
                </a:schemeClr>
              </a:solidFill>
              <a:latin typeface="Arial Black" pitchFamily="34" charset="0"/>
            </a:endParaRPr>
          </a:p>
        </p:txBody>
      </p:sp>
      <p:sp>
        <p:nvSpPr>
          <p:cNvPr id="75" name="TextBox 74"/>
          <p:cNvSpPr txBox="1">
            <a:spLocks noChangeArrowheads="1"/>
          </p:cNvSpPr>
          <p:nvPr/>
        </p:nvSpPr>
        <p:spPr bwMode="auto">
          <a:xfrm>
            <a:off x="9296400" y="43434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AD</a:t>
            </a:r>
          </a:p>
          <a:p>
            <a:pPr algn="ctr">
              <a:defRPr/>
            </a:pPr>
            <a:endParaRPr lang="en-US" sz="1200" dirty="0">
              <a:solidFill>
                <a:schemeClr val="bg1">
                  <a:lumMod val="50000"/>
                </a:schemeClr>
              </a:solidFill>
              <a:latin typeface="Arial Black" pitchFamily="34" charset="0"/>
            </a:endParaRPr>
          </a:p>
        </p:txBody>
      </p:sp>
      <p:sp>
        <p:nvSpPr>
          <p:cNvPr id="76" name="TextBox 75"/>
          <p:cNvSpPr txBox="1">
            <a:spLocks noChangeArrowheads="1"/>
          </p:cNvSpPr>
          <p:nvPr/>
        </p:nvSpPr>
        <p:spPr bwMode="auto">
          <a:xfrm>
            <a:off x="9296400" y="33528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AE</a:t>
            </a:r>
          </a:p>
          <a:p>
            <a:pPr algn="ctr">
              <a:defRPr/>
            </a:pPr>
            <a:endParaRPr lang="en-US" sz="1200" dirty="0">
              <a:solidFill>
                <a:schemeClr val="bg1">
                  <a:lumMod val="50000"/>
                </a:schemeClr>
              </a:solidFill>
              <a:latin typeface="Arial Black" pitchFamily="34" charset="0"/>
            </a:endParaRPr>
          </a:p>
        </p:txBody>
      </p:sp>
      <p:sp>
        <p:nvSpPr>
          <p:cNvPr id="77" name="TextBox 76"/>
          <p:cNvSpPr txBox="1">
            <a:spLocks noChangeArrowheads="1"/>
          </p:cNvSpPr>
          <p:nvPr/>
        </p:nvSpPr>
        <p:spPr bwMode="auto">
          <a:xfrm>
            <a:off x="9296400" y="25146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AF</a:t>
            </a:r>
          </a:p>
          <a:p>
            <a:pPr algn="ctr">
              <a:defRPr/>
            </a:pPr>
            <a:endParaRPr lang="en-US" sz="1200" dirty="0">
              <a:solidFill>
                <a:schemeClr val="bg1">
                  <a:lumMod val="50000"/>
                </a:schemeClr>
              </a:solidFill>
              <a:latin typeface="Arial Black" pitchFamily="34" charset="0"/>
            </a:endParaRPr>
          </a:p>
        </p:txBody>
      </p:sp>
      <p:sp>
        <p:nvSpPr>
          <p:cNvPr id="78" name="TextBox 77"/>
          <p:cNvSpPr txBox="1">
            <a:spLocks noChangeArrowheads="1"/>
          </p:cNvSpPr>
          <p:nvPr/>
        </p:nvSpPr>
        <p:spPr bwMode="auto">
          <a:xfrm>
            <a:off x="9296400" y="16764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AG</a:t>
            </a:r>
          </a:p>
          <a:p>
            <a:pPr algn="ctr">
              <a:defRPr/>
            </a:pPr>
            <a:endParaRPr lang="en-US" sz="1200" dirty="0">
              <a:solidFill>
                <a:schemeClr val="bg1">
                  <a:lumMod val="50000"/>
                </a:schemeClr>
              </a:solidFill>
              <a:latin typeface="Arial Black" pitchFamily="34" charset="0"/>
            </a:endParaRPr>
          </a:p>
        </p:txBody>
      </p:sp>
      <p:sp>
        <p:nvSpPr>
          <p:cNvPr id="79" name="TextBox 78"/>
          <p:cNvSpPr txBox="1">
            <a:spLocks noChangeArrowheads="1"/>
          </p:cNvSpPr>
          <p:nvPr/>
        </p:nvSpPr>
        <p:spPr bwMode="auto">
          <a:xfrm>
            <a:off x="9296400" y="8382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AH</a:t>
            </a:r>
          </a:p>
          <a:p>
            <a:pPr algn="ctr">
              <a:defRPr/>
            </a:pPr>
            <a:endParaRPr lang="en-US" sz="1200" dirty="0">
              <a:solidFill>
                <a:schemeClr val="bg1">
                  <a:lumMod val="50000"/>
                </a:schemeClr>
              </a:solidFill>
              <a:latin typeface="Arial Black" pitchFamily="34" charset="0"/>
            </a:endParaRPr>
          </a:p>
        </p:txBody>
      </p:sp>
      <p:sp>
        <p:nvSpPr>
          <p:cNvPr id="80" name="TextBox 79"/>
          <p:cNvSpPr txBox="1">
            <a:spLocks noChangeArrowheads="1"/>
          </p:cNvSpPr>
          <p:nvPr/>
        </p:nvSpPr>
        <p:spPr bwMode="auto">
          <a:xfrm>
            <a:off x="1295400" y="77978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BB</a:t>
            </a:r>
          </a:p>
          <a:p>
            <a:pPr algn="ctr">
              <a:defRPr/>
            </a:pPr>
            <a:endParaRPr lang="en-US" sz="1200" dirty="0">
              <a:solidFill>
                <a:schemeClr val="bg1">
                  <a:lumMod val="50000"/>
                </a:schemeClr>
              </a:solidFill>
              <a:latin typeface="Arial Black" pitchFamily="34" charset="0"/>
            </a:endParaRPr>
          </a:p>
        </p:txBody>
      </p:sp>
      <p:sp>
        <p:nvSpPr>
          <p:cNvPr id="81" name="TextBox 80"/>
          <p:cNvSpPr txBox="1">
            <a:spLocks noChangeArrowheads="1"/>
          </p:cNvSpPr>
          <p:nvPr/>
        </p:nvSpPr>
        <p:spPr bwMode="auto">
          <a:xfrm>
            <a:off x="3276600" y="77978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BC</a:t>
            </a:r>
          </a:p>
          <a:p>
            <a:pPr algn="ctr">
              <a:defRPr/>
            </a:pPr>
            <a:endParaRPr lang="en-US" sz="1200" dirty="0">
              <a:solidFill>
                <a:schemeClr val="bg1">
                  <a:lumMod val="50000"/>
                </a:schemeClr>
              </a:solidFill>
              <a:latin typeface="Arial Black" pitchFamily="34" charset="0"/>
            </a:endParaRPr>
          </a:p>
        </p:txBody>
      </p:sp>
      <p:sp>
        <p:nvSpPr>
          <p:cNvPr id="82" name="TextBox 81"/>
          <p:cNvSpPr txBox="1">
            <a:spLocks noChangeArrowheads="1"/>
          </p:cNvSpPr>
          <p:nvPr/>
        </p:nvSpPr>
        <p:spPr bwMode="auto">
          <a:xfrm>
            <a:off x="5181600" y="7797800"/>
            <a:ext cx="1676400" cy="584200"/>
          </a:xfrm>
          <a:prstGeom prst="rect">
            <a:avLst/>
          </a:prstGeom>
          <a:solidFill>
            <a:schemeClr val="bg1">
              <a:lumMod val="85000"/>
            </a:schemeClr>
          </a:solidFill>
          <a:ln w="9525">
            <a:solidFill>
              <a:schemeClr val="bg1">
                <a:lumMod val="50000"/>
              </a:schemeClr>
            </a:solidFill>
            <a:miter lim="800000"/>
            <a:headEnd/>
            <a:tailEnd/>
          </a:ln>
        </p:spPr>
        <p:txBody>
          <a:bodyPr>
            <a:spAutoFit/>
          </a:bodyPr>
          <a:lstStyle/>
          <a:p>
            <a:pPr algn="ctr">
              <a:defRPr/>
            </a:pPr>
            <a:r>
              <a:rPr lang="en-US" sz="2000" dirty="0">
                <a:solidFill>
                  <a:schemeClr val="bg1">
                    <a:lumMod val="50000"/>
                  </a:schemeClr>
                </a:solidFill>
                <a:latin typeface="Arial Black" pitchFamily="34" charset="0"/>
              </a:rPr>
              <a:t>Patient BD</a:t>
            </a:r>
          </a:p>
          <a:p>
            <a:pPr algn="ctr">
              <a:defRPr/>
            </a:pPr>
            <a:endParaRPr lang="en-US" sz="1200" dirty="0">
              <a:solidFill>
                <a:schemeClr val="bg1">
                  <a:lumMod val="50000"/>
                </a:schemeClr>
              </a:solidFill>
              <a:latin typeface="Arial Black" pitchFamily="34" charset="0"/>
            </a:endParaRPr>
          </a:p>
        </p:txBody>
      </p:sp>
      <p:sp>
        <p:nvSpPr>
          <p:cNvPr id="84" name="TextBox 83"/>
          <p:cNvSpPr txBox="1"/>
          <p:nvPr/>
        </p:nvSpPr>
        <p:spPr>
          <a:xfrm>
            <a:off x="152400" y="6375400"/>
            <a:ext cx="8534400" cy="523220"/>
          </a:xfrm>
          <a:prstGeom prst="rect">
            <a:avLst/>
          </a:prstGeom>
          <a:noFill/>
        </p:spPr>
        <p:txBody>
          <a:bodyPr wrap="square" rtlCol="0">
            <a:spAutoFit/>
          </a:bodyPr>
          <a:lstStyle/>
          <a:p>
            <a:r>
              <a:rPr lang="en-US" sz="1400" b="1" dirty="0"/>
              <a:t>Adapted from “Effective Team Management”, HMS Center for Primary Care Medical Director Program - David Margolius, MD, The MetroHealth System, Cleveland, OH</a:t>
            </a:r>
          </a:p>
        </p:txBody>
      </p:sp>
    </p:spTree>
    <p:extLst>
      <p:ext uri="{BB962C8B-B14F-4D97-AF65-F5344CB8AC3E}">
        <p14:creationId xmlns:p14="http://schemas.microsoft.com/office/powerpoint/2010/main" val="394795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1" nodeType="clickEffect">
                                  <p:stCondLst>
                                    <p:cond delay="0"/>
                                  </p:stCondLst>
                                  <p:childTnLst>
                                    <p:animMotion origin="layout" path="M 0 -1.81124E-6 L 0 0.21097 " pathEditMode="relative" rAng="0" ptsTypes="AA">
                                      <p:cBhvr>
                                        <p:cTn id="6" dur="2000" fill="hold"/>
                                        <p:tgtEl>
                                          <p:spTgt spid="7"/>
                                        </p:tgtEl>
                                        <p:attrNameLst>
                                          <p:attrName>ppt_x</p:attrName>
                                          <p:attrName>ppt_y</p:attrName>
                                        </p:attrNameLst>
                                      </p:cBhvr>
                                      <p:rCtr x="0" y="10548"/>
                                    </p:animMotion>
                                  </p:childTnLst>
                                </p:cTn>
                              </p:par>
                              <p:par>
                                <p:cTn id="7" presetID="10" presetClass="exit" presetSubtype="0" fill="hold" grpId="0" nodeType="withEffect">
                                  <p:stCondLst>
                                    <p:cond delay="0"/>
                                  </p:stCondLst>
                                  <p:childTnLst>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2000"/>
                                        <p:tgtEl>
                                          <p:spTgt spid="63"/>
                                        </p:tgtEl>
                                      </p:cBhvr>
                                    </p:animEffect>
                                  </p:childTnLst>
                                </p:cTn>
                              </p:par>
                              <p:par>
                                <p:cTn id="13" presetID="10" presetClass="exit" presetSubtype="0" fill="hold" grpId="0" nodeType="withEffect">
                                  <p:stCondLst>
                                    <p:cond delay="0"/>
                                  </p:stCondLst>
                                  <p:childTnLst>
                                    <p:animEffect transition="out" filter="fade">
                                      <p:cBhvr>
                                        <p:cTn id="14" dur="5000"/>
                                        <p:tgtEl>
                                          <p:spTgt spid="7"/>
                                        </p:tgtEl>
                                      </p:cBhvr>
                                    </p:animEffect>
                                    <p:set>
                                      <p:cBhvr>
                                        <p:cTn id="15" dur="1" fill="hold">
                                          <p:stCondLst>
                                            <p:cond delay="4999"/>
                                          </p:stCondLst>
                                        </p:cTn>
                                        <p:tgtEl>
                                          <p:spTgt spid="7"/>
                                        </p:tgtEl>
                                        <p:attrNameLst>
                                          <p:attrName>style.visibility</p:attrName>
                                        </p:attrNameLst>
                                      </p:cBhvr>
                                      <p:to>
                                        <p:strVal val="hidden"/>
                                      </p:to>
                                    </p:set>
                                  </p:childTnLst>
                                </p:cTn>
                              </p:par>
                              <p:par>
                                <p:cTn id="16" presetID="42" presetClass="path" presetSubtype="0" accel="50000" decel="50000" fill="hold" grpId="0" nodeType="withEffect">
                                  <p:stCondLst>
                                    <p:cond delay="0"/>
                                  </p:stCondLst>
                                  <p:childTnLst>
                                    <p:animMotion origin="layout" path="M 3.33333E-6 4.75133E-6 L -0.00417 0.10178 " pathEditMode="relative" rAng="0" ptsTypes="AA">
                                      <p:cBhvr>
                                        <p:cTn id="17" dur="2000" fill="hold"/>
                                        <p:tgtEl>
                                          <p:spTgt spid="8"/>
                                        </p:tgtEl>
                                        <p:attrNameLst>
                                          <p:attrName>ppt_x</p:attrName>
                                          <p:attrName>ppt_y</p:attrName>
                                        </p:attrNameLst>
                                      </p:cBhvr>
                                      <p:rCtr x="-208" y="5089"/>
                                    </p:animMotion>
                                  </p:childTnLst>
                                </p:cTn>
                              </p:par>
                              <p:par>
                                <p:cTn id="18" presetID="10" presetClass="exit" presetSubtype="0" fill="hold" grpId="1" nodeType="withEffect">
                                  <p:stCondLst>
                                    <p:cond delay="0"/>
                                  </p:stCondLst>
                                  <p:childTnLst>
                                    <p:animEffect transition="out" filter="fade">
                                      <p:cBhvr>
                                        <p:cTn id="19" dur="5000"/>
                                        <p:tgtEl>
                                          <p:spTgt spid="8"/>
                                        </p:tgtEl>
                                      </p:cBhvr>
                                    </p:animEffect>
                                    <p:set>
                                      <p:cBhvr>
                                        <p:cTn id="20" dur="1" fill="hold">
                                          <p:stCondLst>
                                            <p:cond delay="4999"/>
                                          </p:stCondLst>
                                        </p:cTn>
                                        <p:tgtEl>
                                          <p:spTgt spid="8"/>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0"/>
                                        <p:tgtEl>
                                          <p:spTgt spid="9"/>
                                        </p:tgtEl>
                                      </p:cBhvr>
                                    </p:animEffect>
                                    <p:set>
                                      <p:cBhvr>
                                        <p:cTn id="23" dur="1" fill="hold">
                                          <p:stCondLst>
                                            <p:cond delay="4999"/>
                                          </p:stCondLst>
                                        </p:cTn>
                                        <p:tgtEl>
                                          <p:spTgt spid="9"/>
                                        </p:tgtEl>
                                        <p:attrNameLst>
                                          <p:attrName>style.visibility</p:attrName>
                                        </p:attrNameLst>
                                      </p:cBhvr>
                                      <p:to>
                                        <p:strVal val="hidden"/>
                                      </p:to>
                                    </p:set>
                                  </p:childTnLst>
                                </p:cTn>
                              </p:par>
                              <p:par>
                                <p:cTn id="24" presetID="55"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2000" fill="hold"/>
                                        <p:tgtEl>
                                          <p:spTgt spid="43"/>
                                        </p:tgtEl>
                                        <p:attrNameLst>
                                          <p:attrName>ppt_w</p:attrName>
                                        </p:attrNameLst>
                                      </p:cBhvr>
                                      <p:tavLst>
                                        <p:tav tm="0">
                                          <p:val>
                                            <p:strVal val="#ppt_w*0.70"/>
                                          </p:val>
                                        </p:tav>
                                        <p:tav tm="100000">
                                          <p:val>
                                            <p:strVal val="#ppt_w"/>
                                          </p:val>
                                        </p:tav>
                                      </p:tavLst>
                                    </p:anim>
                                    <p:anim calcmode="lin" valueType="num">
                                      <p:cBhvr>
                                        <p:cTn id="27" dur="2000" fill="hold"/>
                                        <p:tgtEl>
                                          <p:spTgt spid="43"/>
                                        </p:tgtEl>
                                        <p:attrNameLst>
                                          <p:attrName>ppt_h</p:attrName>
                                        </p:attrNameLst>
                                      </p:cBhvr>
                                      <p:tavLst>
                                        <p:tav tm="0">
                                          <p:val>
                                            <p:strVal val="#ppt_h"/>
                                          </p:val>
                                        </p:tav>
                                        <p:tav tm="100000">
                                          <p:val>
                                            <p:strVal val="#ppt_h"/>
                                          </p:val>
                                        </p:tav>
                                      </p:tavLst>
                                    </p:anim>
                                    <p:animEffect transition="in" filter="fade">
                                      <p:cBhvr>
                                        <p:cTn id="28" dur="2000"/>
                                        <p:tgtEl>
                                          <p:spTgt spid="43"/>
                                        </p:tgtEl>
                                      </p:cBhvr>
                                    </p:animEffect>
                                  </p:childTnLst>
                                </p:cTn>
                              </p:par>
                              <p:par>
                                <p:cTn id="29" presetID="42" presetClass="path" presetSubtype="0" accel="50000" decel="50000" fill="hold" grpId="0" nodeType="withEffect">
                                  <p:stCondLst>
                                    <p:cond delay="0"/>
                                  </p:stCondLst>
                                  <p:childTnLst>
                                    <p:animMotion origin="layout" path="M 1.11022E-16 -4.79297E-6 L -0.00417 0.08698 " pathEditMode="relative" rAng="0" ptsTypes="AA">
                                      <p:cBhvr>
                                        <p:cTn id="30" dur="2000" fill="hold"/>
                                        <p:tgtEl>
                                          <p:spTgt spid="18"/>
                                        </p:tgtEl>
                                        <p:attrNameLst>
                                          <p:attrName>ppt_x</p:attrName>
                                          <p:attrName>ppt_y</p:attrName>
                                        </p:attrNameLst>
                                      </p:cBhvr>
                                      <p:rCtr x="-208" y="4349"/>
                                    </p:animMotion>
                                  </p:childTnLst>
                                </p:cTn>
                              </p:par>
                              <p:par>
                                <p:cTn id="31" presetID="10" presetClass="exit" presetSubtype="0" fill="hold" grpId="1" nodeType="withEffect">
                                  <p:stCondLst>
                                    <p:cond delay="0"/>
                                  </p:stCondLst>
                                  <p:childTnLst>
                                    <p:animEffect transition="out" filter="fade">
                                      <p:cBhvr>
                                        <p:cTn id="32" dur="5000"/>
                                        <p:tgtEl>
                                          <p:spTgt spid="18"/>
                                        </p:tgtEl>
                                      </p:cBhvr>
                                    </p:animEffect>
                                    <p:set>
                                      <p:cBhvr>
                                        <p:cTn id="33" dur="1" fill="hold">
                                          <p:stCondLst>
                                            <p:cond delay="4999"/>
                                          </p:stCondLst>
                                        </p:cTn>
                                        <p:tgtEl>
                                          <p:spTgt spid="18"/>
                                        </p:tgtEl>
                                        <p:attrNameLst>
                                          <p:attrName>style.visibility</p:attrName>
                                        </p:attrNameLst>
                                      </p:cBhvr>
                                      <p:to>
                                        <p:strVal val="hidden"/>
                                      </p:to>
                                    </p:set>
                                  </p:childTnLst>
                                </p:cTn>
                              </p:par>
                              <p:par>
                                <p:cTn id="34" presetID="64" presetClass="path" presetSubtype="0" accel="50000" decel="50000" fill="hold" grpId="0" nodeType="withEffect">
                                  <p:stCondLst>
                                    <p:cond delay="0"/>
                                  </p:stCondLst>
                                  <p:childTnLst>
                                    <p:animMotion origin="layout" path="M 1.11022E-16 -1.26533E-6 L 0.00417 -0.09808 " pathEditMode="relative" rAng="0" ptsTypes="AA">
                                      <p:cBhvr>
                                        <p:cTn id="35" dur="2000" fill="hold"/>
                                        <p:tgtEl>
                                          <p:spTgt spid="20"/>
                                        </p:tgtEl>
                                        <p:attrNameLst>
                                          <p:attrName>ppt_x</p:attrName>
                                          <p:attrName>ppt_y</p:attrName>
                                        </p:attrNameLst>
                                      </p:cBhvr>
                                      <p:rCtr x="208" y="-4904"/>
                                    </p:animMotion>
                                  </p:childTnLst>
                                </p:cTn>
                              </p:par>
                              <p:par>
                                <p:cTn id="36" presetID="10" presetClass="exit" presetSubtype="0" fill="hold" grpId="1" nodeType="withEffect">
                                  <p:stCondLst>
                                    <p:cond delay="0"/>
                                  </p:stCondLst>
                                  <p:childTnLst>
                                    <p:animEffect transition="out" filter="fade">
                                      <p:cBhvr>
                                        <p:cTn id="37" dur="5000"/>
                                        <p:tgtEl>
                                          <p:spTgt spid="20"/>
                                        </p:tgtEl>
                                      </p:cBhvr>
                                    </p:animEffect>
                                    <p:set>
                                      <p:cBhvr>
                                        <p:cTn id="38" dur="1" fill="hold">
                                          <p:stCondLst>
                                            <p:cond delay="4999"/>
                                          </p:stCondLst>
                                        </p:cTn>
                                        <p:tgtEl>
                                          <p:spTgt spid="20"/>
                                        </p:tgtEl>
                                        <p:attrNameLst>
                                          <p:attrName>style.visibility</p:attrName>
                                        </p:attrNameLst>
                                      </p:cBhvr>
                                      <p:to>
                                        <p:strVal val="hidden"/>
                                      </p:to>
                                    </p:set>
                                  </p:childTnLst>
                                </p:cTn>
                              </p:par>
                              <p:par>
                                <p:cTn id="39" presetID="55"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000" fill="hold"/>
                                        <p:tgtEl>
                                          <p:spTgt spid="48"/>
                                        </p:tgtEl>
                                        <p:attrNameLst>
                                          <p:attrName>ppt_w</p:attrName>
                                        </p:attrNameLst>
                                      </p:cBhvr>
                                      <p:tavLst>
                                        <p:tav tm="0">
                                          <p:val>
                                            <p:strVal val="#ppt_w*0.70"/>
                                          </p:val>
                                        </p:tav>
                                        <p:tav tm="100000">
                                          <p:val>
                                            <p:strVal val="#ppt_w"/>
                                          </p:val>
                                        </p:tav>
                                      </p:tavLst>
                                    </p:anim>
                                    <p:anim calcmode="lin" valueType="num">
                                      <p:cBhvr>
                                        <p:cTn id="42" dur="2000" fill="hold"/>
                                        <p:tgtEl>
                                          <p:spTgt spid="48"/>
                                        </p:tgtEl>
                                        <p:attrNameLst>
                                          <p:attrName>ppt_h</p:attrName>
                                        </p:attrNameLst>
                                      </p:cBhvr>
                                      <p:tavLst>
                                        <p:tav tm="0">
                                          <p:val>
                                            <p:strVal val="#ppt_h"/>
                                          </p:val>
                                        </p:tav>
                                        <p:tav tm="100000">
                                          <p:val>
                                            <p:strVal val="#ppt_h"/>
                                          </p:val>
                                        </p:tav>
                                      </p:tavLst>
                                    </p:anim>
                                    <p:animEffect transition="in" filter="fade">
                                      <p:cBhvr>
                                        <p:cTn id="43" dur="2000"/>
                                        <p:tgtEl>
                                          <p:spTgt spid="48"/>
                                        </p:tgtEl>
                                      </p:cBhvr>
                                    </p:animEffect>
                                  </p:childTnLst>
                                </p:cTn>
                              </p:par>
                              <p:par>
                                <p:cTn id="44" presetID="10" presetClass="exit" presetSubtype="0" fill="hold" grpId="0" nodeType="withEffect">
                                  <p:stCondLst>
                                    <p:cond delay="0"/>
                                  </p:stCondLst>
                                  <p:childTnLst>
                                    <p:animEffect transition="out" filter="fade">
                                      <p:cBhvr>
                                        <p:cTn id="45" dur="5000"/>
                                        <p:tgtEl>
                                          <p:spTgt spid="10"/>
                                        </p:tgtEl>
                                      </p:cBhvr>
                                    </p:animEffect>
                                    <p:set>
                                      <p:cBhvr>
                                        <p:cTn id="46" dur="1" fill="hold">
                                          <p:stCondLst>
                                            <p:cond delay="4999"/>
                                          </p:stCondLst>
                                        </p:cTn>
                                        <p:tgtEl>
                                          <p:spTgt spid="1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31"/>
                                        </p:tgtEl>
                                      </p:cBhvr>
                                    </p:animEffect>
                                    <p:set>
                                      <p:cBhvr>
                                        <p:cTn id="49" dur="1" fill="hold">
                                          <p:stCondLst>
                                            <p:cond delay="1999"/>
                                          </p:stCondLst>
                                        </p:cTn>
                                        <p:tgtEl>
                                          <p:spTgt spid="31"/>
                                        </p:tgtEl>
                                        <p:attrNameLst>
                                          <p:attrName>style.visibility</p:attrName>
                                        </p:attrNameLst>
                                      </p:cBhvr>
                                      <p:to>
                                        <p:strVal val="hidden"/>
                                      </p:to>
                                    </p:set>
                                  </p:childTnLst>
                                </p:cTn>
                              </p:par>
                              <p:par>
                                <p:cTn id="50" presetID="55"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2000" fill="hold"/>
                                        <p:tgtEl>
                                          <p:spTgt spid="49"/>
                                        </p:tgtEl>
                                        <p:attrNameLst>
                                          <p:attrName>ppt_w</p:attrName>
                                        </p:attrNameLst>
                                      </p:cBhvr>
                                      <p:tavLst>
                                        <p:tav tm="0">
                                          <p:val>
                                            <p:strVal val="#ppt_w*0.70"/>
                                          </p:val>
                                        </p:tav>
                                        <p:tav tm="100000">
                                          <p:val>
                                            <p:strVal val="#ppt_w"/>
                                          </p:val>
                                        </p:tav>
                                      </p:tavLst>
                                    </p:anim>
                                    <p:anim calcmode="lin" valueType="num">
                                      <p:cBhvr>
                                        <p:cTn id="53" dur="2000" fill="hold"/>
                                        <p:tgtEl>
                                          <p:spTgt spid="49"/>
                                        </p:tgtEl>
                                        <p:attrNameLst>
                                          <p:attrName>ppt_h</p:attrName>
                                        </p:attrNameLst>
                                      </p:cBhvr>
                                      <p:tavLst>
                                        <p:tav tm="0">
                                          <p:val>
                                            <p:strVal val="#ppt_h"/>
                                          </p:val>
                                        </p:tav>
                                        <p:tav tm="100000">
                                          <p:val>
                                            <p:strVal val="#ppt_h"/>
                                          </p:val>
                                        </p:tav>
                                      </p:tavLst>
                                    </p:anim>
                                    <p:animEffect transition="in" filter="fade">
                                      <p:cBhvr>
                                        <p:cTn id="54" dur="2000"/>
                                        <p:tgtEl>
                                          <p:spTgt spid="49"/>
                                        </p:tgtEl>
                                      </p:cBhvr>
                                    </p:animEffect>
                                  </p:childTnLst>
                                </p:cTn>
                              </p:par>
                              <p:par>
                                <p:cTn id="55" presetID="10" presetClass="exit" presetSubtype="0" fill="hold" grpId="0" nodeType="withEffect">
                                  <p:stCondLst>
                                    <p:cond delay="0"/>
                                  </p:stCondLst>
                                  <p:childTnLst>
                                    <p:animEffect transition="out" filter="fade">
                                      <p:cBhvr>
                                        <p:cTn id="56" dur="2000"/>
                                        <p:tgtEl>
                                          <p:spTgt spid="11"/>
                                        </p:tgtEl>
                                      </p:cBhvr>
                                    </p:animEffect>
                                    <p:set>
                                      <p:cBhvr>
                                        <p:cTn id="57" dur="1" fill="hold">
                                          <p:stCondLst>
                                            <p:cond delay="1999"/>
                                          </p:stCondLst>
                                        </p:cTn>
                                        <p:tgtEl>
                                          <p:spTgt spid="1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32"/>
                                        </p:tgtEl>
                                      </p:cBhvr>
                                    </p:animEffect>
                                    <p:set>
                                      <p:cBhvr>
                                        <p:cTn id="60" dur="1" fill="hold">
                                          <p:stCondLst>
                                            <p:cond delay="1999"/>
                                          </p:stCondLst>
                                        </p:cTn>
                                        <p:tgtEl>
                                          <p:spTgt spid="32"/>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2000" fill="hold"/>
                                        <p:tgtEl>
                                          <p:spTgt spid="50"/>
                                        </p:tgtEl>
                                        <p:attrNameLst>
                                          <p:attrName>ppt_w</p:attrName>
                                        </p:attrNameLst>
                                      </p:cBhvr>
                                      <p:tavLst>
                                        <p:tav tm="0">
                                          <p:val>
                                            <p:strVal val="#ppt_w*0.70"/>
                                          </p:val>
                                        </p:tav>
                                        <p:tav tm="100000">
                                          <p:val>
                                            <p:strVal val="#ppt_w"/>
                                          </p:val>
                                        </p:tav>
                                      </p:tavLst>
                                    </p:anim>
                                    <p:anim calcmode="lin" valueType="num">
                                      <p:cBhvr>
                                        <p:cTn id="64" dur="2000" fill="hold"/>
                                        <p:tgtEl>
                                          <p:spTgt spid="50"/>
                                        </p:tgtEl>
                                        <p:attrNameLst>
                                          <p:attrName>ppt_h</p:attrName>
                                        </p:attrNameLst>
                                      </p:cBhvr>
                                      <p:tavLst>
                                        <p:tav tm="0">
                                          <p:val>
                                            <p:strVal val="#ppt_h"/>
                                          </p:val>
                                        </p:tav>
                                        <p:tav tm="100000">
                                          <p:val>
                                            <p:strVal val="#ppt_h"/>
                                          </p:val>
                                        </p:tav>
                                      </p:tavLst>
                                    </p:anim>
                                    <p:animEffect transition="in" filter="fade">
                                      <p:cBhvr>
                                        <p:cTn id="65" dur="2000"/>
                                        <p:tgtEl>
                                          <p:spTgt spid="50"/>
                                        </p:tgtEl>
                                      </p:cBhvr>
                                    </p:animEffect>
                                  </p:childTnLst>
                                </p:cTn>
                              </p:par>
                              <p:par>
                                <p:cTn id="66" presetID="10" presetClass="exit" presetSubtype="0" fill="hold" grpId="0" nodeType="withEffect">
                                  <p:stCondLst>
                                    <p:cond delay="0"/>
                                  </p:stCondLst>
                                  <p:childTnLst>
                                    <p:animEffect transition="out" filter="fade">
                                      <p:cBhvr>
                                        <p:cTn id="67" dur="2000"/>
                                        <p:tgtEl>
                                          <p:spTgt spid="42"/>
                                        </p:tgtEl>
                                      </p:cBhvr>
                                    </p:animEffect>
                                    <p:set>
                                      <p:cBhvr>
                                        <p:cTn id="68" dur="1" fill="hold">
                                          <p:stCondLst>
                                            <p:cond delay="1999"/>
                                          </p:stCondLst>
                                        </p:cTn>
                                        <p:tgtEl>
                                          <p:spTgt spid="42"/>
                                        </p:tgtEl>
                                        <p:attrNameLst>
                                          <p:attrName>style.visibility</p:attrName>
                                        </p:attrNameLst>
                                      </p:cBhvr>
                                      <p:to>
                                        <p:strVal val="hidden"/>
                                      </p:to>
                                    </p:set>
                                  </p:childTnLst>
                                </p:cTn>
                              </p:par>
                              <p:par>
                                <p:cTn id="69" presetID="55"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2000" fill="hold"/>
                                        <p:tgtEl>
                                          <p:spTgt spid="51"/>
                                        </p:tgtEl>
                                        <p:attrNameLst>
                                          <p:attrName>ppt_w</p:attrName>
                                        </p:attrNameLst>
                                      </p:cBhvr>
                                      <p:tavLst>
                                        <p:tav tm="0">
                                          <p:val>
                                            <p:strVal val="#ppt_w*0.70"/>
                                          </p:val>
                                        </p:tav>
                                        <p:tav tm="100000">
                                          <p:val>
                                            <p:strVal val="#ppt_w"/>
                                          </p:val>
                                        </p:tav>
                                      </p:tavLst>
                                    </p:anim>
                                    <p:anim calcmode="lin" valueType="num">
                                      <p:cBhvr>
                                        <p:cTn id="72" dur="2000" fill="hold"/>
                                        <p:tgtEl>
                                          <p:spTgt spid="51"/>
                                        </p:tgtEl>
                                        <p:attrNameLst>
                                          <p:attrName>ppt_h</p:attrName>
                                        </p:attrNameLst>
                                      </p:cBhvr>
                                      <p:tavLst>
                                        <p:tav tm="0">
                                          <p:val>
                                            <p:strVal val="#ppt_h"/>
                                          </p:val>
                                        </p:tav>
                                        <p:tav tm="100000">
                                          <p:val>
                                            <p:strVal val="#ppt_h"/>
                                          </p:val>
                                        </p:tav>
                                      </p:tavLst>
                                    </p:anim>
                                    <p:animEffect transition="in" filter="fade">
                                      <p:cBhvr>
                                        <p:cTn id="73" dur="2000"/>
                                        <p:tgtEl>
                                          <p:spTgt spid="51"/>
                                        </p:tgtEl>
                                      </p:cBhvr>
                                    </p:animEffect>
                                  </p:childTnLst>
                                </p:cTn>
                              </p:par>
                              <p:par>
                                <p:cTn id="74" presetID="63" presetClass="path" presetSubtype="0" accel="50000" decel="50000" fill="hold" grpId="0" nodeType="withEffect">
                                  <p:stCondLst>
                                    <p:cond delay="0"/>
                                  </p:stCondLst>
                                  <p:childTnLst>
                                    <p:animMotion origin="layout" path="M 3.33333E-6 -1.11111E-6 L -0.00417 0.19815 " pathEditMode="relative" rAng="0" ptsTypes="AA">
                                      <p:cBhvr>
                                        <p:cTn id="75" dur="2000" fill="hold"/>
                                        <p:tgtEl>
                                          <p:spTgt spid="14"/>
                                        </p:tgtEl>
                                        <p:attrNameLst>
                                          <p:attrName>ppt_x</p:attrName>
                                          <p:attrName>ppt_y</p:attrName>
                                        </p:attrNameLst>
                                      </p:cBhvr>
                                      <p:rCtr x="-208" y="9907"/>
                                    </p:animMotion>
                                  </p:childTnLst>
                                </p:cTn>
                              </p:par>
                              <p:par>
                                <p:cTn id="76" presetID="10" presetClass="exit" presetSubtype="0" fill="hold" grpId="1" nodeType="withEffect">
                                  <p:stCondLst>
                                    <p:cond delay="0"/>
                                  </p:stCondLst>
                                  <p:childTnLst>
                                    <p:animEffect transition="out" filter="fade">
                                      <p:cBhvr>
                                        <p:cTn id="77" dur="5000"/>
                                        <p:tgtEl>
                                          <p:spTgt spid="14"/>
                                        </p:tgtEl>
                                      </p:cBhvr>
                                    </p:animEffect>
                                    <p:set>
                                      <p:cBhvr>
                                        <p:cTn id="78" dur="1" fill="hold">
                                          <p:stCondLst>
                                            <p:cond delay="4999"/>
                                          </p:stCondLst>
                                        </p:cTn>
                                        <p:tgtEl>
                                          <p:spTgt spid="14"/>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0"/>
                                        <p:tgtEl>
                                          <p:spTgt spid="15"/>
                                        </p:tgtEl>
                                      </p:cBhvr>
                                    </p:animEffect>
                                    <p:set>
                                      <p:cBhvr>
                                        <p:cTn id="81" dur="1" fill="hold">
                                          <p:stCondLst>
                                            <p:cond delay="4999"/>
                                          </p:stCondLst>
                                        </p:cTn>
                                        <p:tgtEl>
                                          <p:spTgt spid="15"/>
                                        </p:tgtEl>
                                        <p:attrNameLst>
                                          <p:attrName>style.visibility</p:attrName>
                                        </p:attrNameLst>
                                      </p:cBhvr>
                                      <p:to>
                                        <p:strVal val="hidden"/>
                                      </p:to>
                                    </p:set>
                                  </p:childTnLst>
                                </p:cTn>
                              </p:par>
                              <p:par>
                                <p:cTn id="82" presetID="63" presetClass="path" presetSubtype="0" accel="50000" decel="50000" fill="hold" grpId="0" nodeType="withEffect">
                                  <p:stCondLst>
                                    <p:cond delay="0"/>
                                  </p:stCondLst>
                                  <p:childTnLst>
                                    <p:animMotion origin="layout" path="M 1.11022E-16 4.14758E-6 L 0.00417 -0.09808 " pathEditMode="relative" rAng="0" ptsTypes="AA">
                                      <p:cBhvr>
                                        <p:cTn id="83" dur="2000" fill="hold"/>
                                        <p:tgtEl>
                                          <p:spTgt spid="16"/>
                                        </p:tgtEl>
                                        <p:attrNameLst>
                                          <p:attrName>ppt_x</p:attrName>
                                          <p:attrName>ppt_y</p:attrName>
                                        </p:attrNameLst>
                                      </p:cBhvr>
                                      <p:rCtr x="208" y="-4904"/>
                                    </p:animMotion>
                                  </p:childTnLst>
                                </p:cTn>
                              </p:par>
                              <p:par>
                                <p:cTn id="84" presetID="10" presetClass="exit" presetSubtype="0" fill="hold" grpId="1" nodeType="withEffect">
                                  <p:stCondLst>
                                    <p:cond delay="0"/>
                                  </p:stCondLst>
                                  <p:childTnLst>
                                    <p:animEffect transition="out" filter="fade">
                                      <p:cBhvr>
                                        <p:cTn id="85" dur="5000"/>
                                        <p:tgtEl>
                                          <p:spTgt spid="16"/>
                                        </p:tgtEl>
                                      </p:cBhvr>
                                    </p:animEffect>
                                    <p:set>
                                      <p:cBhvr>
                                        <p:cTn id="86" dur="1" fill="hold">
                                          <p:stCondLst>
                                            <p:cond delay="4999"/>
                                          </p:stCondLst>
                                        </p:cTn>
                                        <p:tgtEl>
                                          <p:spTgt spid="1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2000"/>
                                        <p:tgtEl>
                                          <p:spTgt spid="36"/>
                                        </p:tgtEl>
                                      </p:cBhvr>
                                    </p:animEffect>
                                    <p:set>
                                      <p:cBhvr>
                                        <p:cTn id="92" dur="1" fill="hold">
                                          <p:stCondLst>
                                            <p:cond delay="1999"/>
                                          </p:stCondLst>
                                        </p:cTn>
                                        <p:tgtEl>
                                          <p:spTgt spid="3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2000"/>
                                        <p:tgtEl>
                                          <p:spTgt spid="37"/>
                                        </p:tgtEl>
                                      </p:cBhvr>
                                    </p:animEffect>
                                    <p:set>
                                      <p:cBhvr>
                                        <p:cTn id="95" dur="1" fill="hold">
                                          <p:stCondLst>
                                            <p:cond delay="1999"/>
                                          </p:stCondLst>
                                        </p:cTn>
                                        <p:tgtEl>
                                          <p:spTgt spid="37"/>
                                        </p:tgtEl>
                                        <p:attrNameLst>
                                          <p:attrName>style.visibility</p:attrName>
                                        </p:attrNameLst>
                                      </p:cBhvr>
                                      <p:to>
                                        <p:strVal val="hidden"/>
                                      </p:to>
                                    </p:set>
                                  </p:childTnLst>
                                </p:cTn>
                              </p:par>
                              <p:par>
                                <p:cTn id="96" presetID="55" presetClass="entr" presetSubtype="0"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2000" fill="hold"/>
                                        <p:tgtEl>
                                          <p:spTgt spid="53"/>
                                        </p:tgtEl>
                                        <p:attrNameLst>
                                          <p:attrName>ppt_w</p:attrName>
                                        </p:attrNameLst>
                                      </p:cBhvr>
                                      <p:tavLst>
                                        <p:tav tm="0">
                                          <p:val>
                                            <p:strVal val="#ppt_w*0.70"/>
                                          </p:val>
                                        </p:tav>
                                        <p:tav tm="100000">
                                          <p:val>
                                            <p:strVal val="#ppt_w"/>
                                          </p:val>
                                        </p:tav>
                                      </p:tavLst>
                                    </p:anim>
                                    <p:anim calcmode="lin" valueType="num">
                                      <p:cBhvr>
                                        <p:cTn id="99" dur="2000" fill="hold"/>
                                        <p:tgtEl>
                                          <p:spTgt spid="53"/>
                                        </p:tgtEl>
                                        <p:attrNameLst>
                                          <p:attrName>ppt_h</p:attrName>
                                        </p:attrNameLst>
                                      </p:cBhvr>
                                      <p:tavLst>
                                        <p:tav tm="0">
                                          <p:val>
                                            <p:strVal val="#ppt_h"/>
                                          </p:val>
                                        </p:tav>
                                        <p:tav tm="100000">
                                          <p:val>
                                            <p:strVal val="#ppt_h"/>
                                          </p:val>
                                        </p:tav>
                                      </p:tavLst>
                                    </p:anim>
                                    <p:animEffect transition="in" filter="fade">
                                      <p:cBhvr>
                                        <p:cTn id="100" dur="2000"/>
                                        <p:tgtEl>
                                          <p:spTgt spid="53"/>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000" fill="hold"/>
                                        <p:tgtEl>
                                          <p:spTgt spid="54"/>
                                        </p:tgtEl>
                                        <p:attrNameLst>
                                          <p:attrName>ppt_w</p:attrName>
                                        </p:attrNameLst>
                                      </p:cBhvr>
                                      <p:tavLst>
                                        <p:tav tm="0">
                                          <p:val>
                                            <p:strVal val="#ppt_w*0.70"/>
                                          </p:val>
                                        </p:tav>
                                        <p:tav tm="100000">
                                          <p:val>
                                            <p:strVal val="#ppt_w"/>
                                          </p:val>
                                        </p:tav>
                                      </p:tavLst>
                                    </p:anim>
                                    <p:anim calcmode="lin" valueType="num">
                                      <p:cBhvr>
                                        <p:cTn id="104" dur="2000" fill="hold"/>
                                        <p:tgtEl>
                                          <p:spTgt spid="54"/>
                                        </p:tgtEl>
                                        <p:attrNameLst>
                                          <p:attrName>ppt_h</p:attrName>
                                        </p:attrNameLst>
                                      </p:cBhvr>
                                      <p:tavLst>
                                        <p:tav tm="0">
                                          <p:val>
                                            <p:strVal val="#ppt_h"/>
                                          </p:val>
                                        </p:tav>
                                        <p:tav tm="100000">
                                          <p:val>
                                            <p:strVal val="#ppt_h"/>
                                          </p:val>
                                        </p:tav>
                                      </p:tavLst>
                                    </p:anim>
                                    <p:animEffect transition="in" filter="fade">
                                      <p:cBhvr>
                                        <p:cTn id="105" dur="2000"/>
                                        <p:tgtEl>
                                          <p:spTgt spid="54"/>
                                        </p:tgtEl>
                                      </p:cBhvr>
                                    </p:animEffect>
                                  </p:childTnLst>
                                </p:cTn>
                              </p:par>
                              <p:par>
                                <p:cTn id="106" presetID="63" presetClass="path" presetSubtype="0" accel="50000" decel="50000" fill="hold" grpId="0" nodeType="withEffect">
                                  <p:stCondLst>
                                    <p:cond delay="0"/>
                                  </p:stCondLst>
                                  <p:childTnLst>
                                    <p:animMotion origin="layout" path="M 3.33333E-6 -1.9963E-6 L 0.17916 -0.33495 " pathEditMode="relative" rAng="0" ptsTypes="AA">
                                      <p:cBhvr>
                                        <p:cTn id="107" dur="2000" fill="hold"/>
                                        <p:tgtEl>
                                          <p:spTgt spid="12"/>
                                        </p:tgtEl>
                                        <p:attrNameLst>
                                          <p:attrName>ppt_x</p:attrName>
                                          <p:attrName>ppt_y</p:attrName>
                                        </p:attrNameLst>
                                      </p:cBhvr>
                                      <p:rCtr x="8958" y="-16748"/>
                                    </p:animMotion>
                                  </p:childTnLst>
                                </p:cTn>
                              </p:par>
                              <p:par>
                                <p:cTn id="108" presetID="10" presetClass="exit" presetSubtype="0" fill="hold" grpId="1" nodeType="withEffect">
                                  <p:stCondLst>
                                    <p:cond delay="0"/>
                                  </p:stCondLst>
                                  <p:childTnLst>
                                    <p:animEffect transition="out" filter="fade">
                                      <p:cBhvr>
                                        <p:cTn id="109" dur="5000"/>
                                        <p:tgtEl>
                                          <p:spTgt spid="12"/>
                                        </p:tgtEl>
                                      </p:cBhvr>
                                    </p:animEffect>
                                    <p:set>
                                      <p:cBhvr>
                                        <p:cTn id="110" dur="1" fill="hold">
                                          <p:stCondLst>
                                            <p:cond delay="4999"/>
                                          </p:stCondLst>
                                        </p:cTn>
                                        <p:tgtEl>
                                          <p:spTgt spid="12"/>
                                        </p:tgtEl>
                                        <p:attrNameLst>
                                          <p:attrName>style.visibility</p:attrName>
                                        </p:attrNameLst>
                                      </p:cBhvr>
                                      <p:to>
                                        <p:strVal val="hidden"/>
                                      </p:to>
                                    </p:set>
                                  </p:childTnLst>
                                </p:cTn>
                              </p:par>
                              <p:par>
                                <p:cTn id="111" presetID="63" presetClass="path" presetSubtype="0" accel="50000" decel="50000" fill="hold" grpId="0" nodeType="withEffect">
                                  <p:stCondLst>
                                    <p:cond delay="0"/>
                                  </p:stCondLst>
                                  <p:childTnLst>
                                    <p:animMotion origin="layout" path="M 3.33333E-6 -1.46657E-6 L 0.17083 -0.42008 " pathEditMode="relative" rAng="0" ptsTypes="AA">
                                      <p:cBhvr>
                                        <p:cTn id="112" dur="2000" fill="hold"/>
                                        <p:tgtEl>
                                          <p:spTgt spid="13"/>
                                        </p:tgtEl>
                                        <p:attrNameLst>
                                          <p:attrName>ppt_x</p:attrName>
                                          <p:attrName>ppt_y</p:attrName>
                                        </p:attrNameLst>
                                      </p:cBhvr>
                                      <p:rCtr x="8542" y="-21004"/>
                                    </p:animMotion>
                                  </p:childTnLst>
                                </p:cTn>
                              </p:par>
                              <p:par>
                                <p:cTn id="113" presetID="10" presetClass="exit" presetSubtype="0" fill="hold" grpId="1" nodeType="withEffect">
                                  <p:stCondLst>
                                    <p:cond delay="0"/>
                                  </p:stCondLst>
                                  <p:childTnLst>
                                    <p:animEffect transition="out" filter="fade">
                                      <p:cBhvr>
                                        <p:cTn id="114" dur="5000"/>
                                        <p:tgtEl>
                                          <p:spTgt spid="13"/>
                                        </p:tgtEl>
                                      </p:cBhvr>
                                    </p:animEffect>
                                    <p:set>
                                      <p:cBhvr>
                                        <p:cTn id="115" dur="1" fill="hold">
                                          <p:stCondLst>
                                            <p:cond delay="4999"/>
                                          </p:stCondLst>
                                        </p:cTn>
                                        <p:tgtEl>
                                          <p:spTgt spid="13"/>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2000"/>
                                        <p:tgtEl>
                                          <p:spTgt spid="28"/>
                                        </p:tgtEl>
                                      </p:cBhvr>
                                    </p:animEffect>
                                    <p:set>
                                      <p:cBhvr>
                                        <p:cTn id="118" dur="1" fill="hold">
                                          <p:stCondLst>
                                            <p:cond delay="1999"/>
                                          </p:stCondLst>
                                        </p:cTn>
                                        <p:tgtEl>
                                          <p:spTgt spid="28"/>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2000"/>
                                        <p:tgtEl>
                                          <p:spTgt spid="30"/>
                                        </p:tgtEl>
                                      </p:cBhvr>
                                    </p:animEffect>
                                    <p:set>
                                      <p:cBhvr>
                                        <p:cTn id="121" dur="1" fill="hold">
                                          <p:stCondLst>
                                            <p:cond delay="1999"/>
                                          </p:stCondLst>
                                        </p:cTn>
                                        <p:tgtEl>
                                          <p:spTgt spid="30"/>
                                        </p:tgtEl>
                                        <p:attrNameLst>
                                          <p:attrName>style.visibility</p:attrName>
                                        </p:attrNameLst>
                                      </p:cBhvr>
                                      <p:to>
                                        <p:strVal val="hidden"/>
                                      </p:to>
                                    </p:set>
                                  </p:childTnLst>
                                </p:cTn>
                              </p:par>
                              <p:par>
                                <p:cTn id="122" presetID="55"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p:cTn id="124" dur="2000" fill="hold"/>
                                        <p:tgtEl>
                                          <p:spTgt spid="55"/>
                                        </p:tgtEl>
                                        <p:attrNameLst>
                                          <p:attrName>ppt_w</p:attrName>
                                        </p:attrNameLst>
                                      </p:cBhvr>
                                      <p:tavLst>
                                        <p:tav tm="0">
                                          <p:val>
                                            <p:strVal val="#ppt_w*0.70"/>
                                          </p:val>
                                        </p:tav>
                                        <p:tav tm="100000">
                                          <p:val>
                                            <p:strVal val="#ppt_w"/>
                                          </p:val>
                                        </p:tav>
                                      </p:tavLst>
                                    </p:anim>
                                    <p:anim calcmode="lin" valueType="num">
                                      <p:cBhvr>
                                        <p:cTn id="125" dur="2000" fill="hold"/>
                                        <p:tgtEl>
                                          <p:spTgt spid="55"/>
                                        </p:tgtEl>
                                        <p:attrNameLst>
                                          <p:attrName>ppt_h</p:attrName>
                                        </p:attrNameLst>
                                      </p:cBhvr>
                                      <p:tavLst>
                                        <p:tav tm="0">
                                          <p:val>
                                            <p:strVal val="#ppt_h"/>
                                          </p:val>
                                        </p:tav>
                                        <p:tav tm="100000">
                                          <p:val>
                                            <p:strVal val="#ppt_h"/>
                                          </p:val>
                                        </p:tav>
                                      </p:tavLst>
                                    </p:anim>
                                    <p:animEffect transition="in" filter="fade">
                                      <p:cBhvr>
                                        <p:cTn id="126" dur="2000"/>
                                        <p:tgtEl>
                                          <p:spTgt spid="55"/>
                                        </p:tgtEl>
                                      </p:cBhvr>
                                    </p:animEffect>
                                  </p:childTnLst>
                                </p:cTn>
                              </p:par>
                              <p:par>
                                <p:cTn id="127" presetID="10" presetClass="exit" presetSubtype="0" fill="hold" grpId="0" nodeType="withEffect">
                                  <p:stCondLst>
                                    <p:cond delay="0"/>
                                  </p:stCondLst>
                                  <p:childTnLst>
                                    <p:animEffect transition="out" filter="fade">
                                      <p:cBhvr>
                                        <p:cTn id="128" dur="2000"/>
                                        <p:tgtEl>
                                          <p:spTgt spid="41"/>
                                        </p:tgtEl>
                                      </p:cBhvr>
                                    </p:animEffect>
                                    <p:set>
                                      <p:cBhvr>
                                        <p:cTn id="129" dur="1" fill="hold">
                                          <p:stCondLst>
                                            <p:cond delay="1999"/>
                                          </p:stCondLst>
                                        </p:cTn>
                                        <p:tgtEl>
                                          <p:spTgt spid="41"/>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2000"/>
                                        <p:tgtEl>
                                          <p:spTgt spid="40"/>
                                        </p:tgtEl>
                                      </p:cBhvr>
                                    </p:animEffect>
                                    <p:set>
                                      <p:cBhvr>
                                        <p:cTn id="132" dur="1" fill="hold">
                                          <p:stCondLst>
                                            <p:cond delay="1999"/>
                                          </p:stCondLst>
                                        </p:cTn>
                                        <p:tgtEl>
                                          <p:spTgt spid="40"/>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2000"/>
                                        <p:tgtEl>
                                          <p:spTgt spid="39"/>
                                        </p:tgtEl>
                                      </p:cBhvr>
                                    </p:animEffect>
                                    <p:set>
                                      <p:cBhvr>
                                        <p:cTn id="135" dur="1" fill="hold">
                                          <p:stCondLst>
                                            <p:cond delay="1999"/>
                                          </p:stCondLst>
                                        </p:cTn>
                                        <p:tgtEl>
                                          <p:spTgt spid="39"/>
                                        </p:tgtEl>
                                        <p:attrNameLst>
                                          <p:attrName>style.visibility</p:attrName>
                                        </p:attrNameLst>
                                      </p:cBhvr>
                                      <p:to>
                                        <p:strVal val="hidden"/>
                                      </p:to>
                                    </p:set>
                                  </p:childTnLst>
                                </p:cTn>
                              </p:par>
                              <p:par>
                                <p:cTn id="136" presetID="55" presetClass="entr" presetSubtype="0" fill="hold" grpId="0" nodeType="withEffect">
                                  <p:stCondLst>
                                    <p:cond delay="0"/>
                                  </p:stCondLst>
                                  <p:childTnLst>
                                    <p:set>
                                      <p:cBhvr>
                                        <p:cTn id="137" dur="1" fill="hold">
                                          <p:stCondLst>
                                            <p:cond delay="0"/>
                                          </p:stCondLst>
                                        </p:cTn>
                                        <p:tgtEl>
                                          <p:spTgt spid="56"/>
                                        </p:tgtEl>
                                        <p:attrNameLst>
                                          <p:attrName>style.visibility</p:attrName>
                                        </p:attrNameLst>
                                      </p:cBhvr>
                                      <p:to>
                                        <p:strVal val="visible"/>
                                      </p:to>
                                    </p:set>
                                    <p:anim calcmode="lin" valueType="num">
                                      <p:cBhvr>
                                        <p:cTn id="138" dur="2000" fill="hold"/>
                                        <p:tgtEl>
                                          <p:spTgt spid="56"/>
                                        </p:tgtEl>
                                        <p:attrNameLst>
                                          <p:attrName>ppt_w</p:attrName>
                                        </p:attrNameLst>
                                      </p:cBhvr>
                                      <p:tavLst>
                                        <p:tav tm="0">
                                          <p:val>
                                            <p:strVal val="#ppt_w*0.70"/>
                                          </p:val>
                                        </p:tav>
                                        <p:tav tm="100000">
                                          <p:val>
                                            <p:strVal val="#ppt_w"/>
                                          </p:val>
                                        </p:tav>
                                      </p:tavLst>
                                    </p:anim>
                                    <p:anim calcmode="lin" valueType="num">
                                      <p:cBhvr>
                                        <p:cTn id="139" dur="2000" fill="hold"/>
                                        <p:tgtEl>
                                          <p:spTgt spid="56"/>
                                        </p:tgtEl>
                                        <p:attrNameLst>
                                          <p:attrName>ppt_h</p:attrName>
                                        </p:attrNameLst>
                                      </p:cBhvr>
                                      <p:tavLst>
                                        <p:tav tm="0">
                                          <p:val>
                                            <p:strVal val="#ppt_h"/>
                                          </p:val>
                                        </p:tav>
                                        <p:tav tm="100000">
                                          <p:val>
                                            <p:strVal val="#ppt_h"/>
                                          </p:val>
                                        </p:tav>
                                      </p:tavLst>
                                    </p:anim>
                                    <p:animEffect transition="in" filter="fade">
                                      <p:cBhvr>
                                        <p:cTn id="140" dur="2000"/>
                                        <p:tgtEl>
                                          <p:spTgt spid="56"/>
                                        </p:tgtEl>
                                      </p:cBhvr>
                                    </p:animEffect>
                                  </p:childTnLst>
                                </p:cTn>
                              </p:par>
                              <p:par>
                                <p:cTn id="141" presetID="10" presetClass="exit" presetSubtype="0" fill="hold" grpId="0" nodeType="withEffect">
                                  <p:stCondLst>
                                    <p:cond delay="0"/>
                                  </p:stCondLst>
                                  <p:childTnLst>
                                    <p:animEffect transition="out" filter="fade">
                                      <p:cBhvr>
                                        <p:cTn id="142" dur="2000"/>
                                        <p:tgtEl>
                                          <p:spTgt spid="38"/>
                                        </p:tgtEl>
                                      </p:cBhvr>
                                    </p:animEffect>
                                    <p:set>
                                      <p:cBhvr>
                                        <p:cTn id="143" dur="1" fill="hold">
                                          <p:stCondLst>
                                            <p:cond delay="1999"/>
                                          </p:stCondLst>
                                        </p:cTn>
                                        <p:tgtEl>
                                          <p:spTgt spid="38"/>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2000"/>
                                        <p:tgtEl>
                                          <p:spTgt spid="21"/>
                                        </p:tgtEl>
                                      </p:cBhvr>
                                    </p:animEffect>
                                    <p:set>
                                      <p:cBhvr>
                                        <p:cTn id="146" dur="1" fill="hold">
                                          <p:stCondLst>
                                            <p:cond delay="1999"/>
                                          </p:stCondLst>
                                        </p:cTn>
                                        <p:tgtEl>
                                          <p:spTgt spid="2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2000"/>
                                        <p:tgtEl>
                                          <p:spTgt spid="33"/>
                                        </p:tgtEl>
                                      </p:cBhvr>
                                    </p:animEffect>
                                    <p:set>
                                      <p:cBhvr>
                                        <p:cTn id="149" dur="1" fill="hold">
                                          <p:stCondLst>
                                            <p:cond delay="1999"/>
                                          </p:stCondLst>
                                        </p:cTn>
                                        <p:tgtEl>
                                          <p:spTgt spid="33"/>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2000"/>
                                        <p:tgtEl>
                                          <p:spTgt spid="34"/>
                                        </p:tgtEl>
                                      </p:cBhvr>
                                    </p:animEffect>
                                    <p:set>
                                      <p:cBhvr>
                                        <p:cTn id="152" dur="1" fill="hold">
                                          <p:stCondLst>
                                            <p:cond delay="1999"/>
                                          </p:stCondLst>
                                        </p:cTn>
                                        <p:tgtEl>
                                          <p:spTgt spid="34"/>
                                        </p:tgtEl>
                                        <p:attrNameLst>
                                          <p:attrName>style.visibility</p:attrName>
                                        </p:attrNameLst>
                                      </p:cBhvr>
                                      <p:to>
                                        <p:strVal val="hidden"/>
                                      </p:to>
                                    </p:set>
                                  </p:childTnLst>
                                </p:cTn>
                              </p:par>
                              <p:par>
                                <p:cTn id="153" presetID="55" presetClass="entr" presetSubtype="0" fill="hold" grpId="0" nodeType="with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2000" fill="hold"/>
                                        <p:tgtEl>
                                          <p:spTgt spid="52"/>
                                        </p:tgtEl>
                                        <p:attrNameLst>
                                          <p:attrName>ppt_w</p:attrName>
                                        </p:attrNameLst>
                                      </p:cBhvr>
                                      <p:tavLst>
                                        <p:tav tm="0">
                                          <p:val>
                                            <p:strVal val="#ppt_w*0.70"/>
                                          </p:val>
                                        </p:tav>
                                        <p:tav tm="100000">
                                          <p:val>
                                            <p:strVal val="#ppt_w"/>
                                          </p:val>
                                        </p:tav>
                                      </p:tavLst>
                                    </p:anim>
                                    <p:anim calcmode="lin" valueType="num">
                                      <p:cBhvr>
                                        <p:cTn id="156" dur="2000" fill="hold"/>
                                        <p:tgtEl>
                                          <p:spTgt spid="52"/>
                                        </p:tgtEl>
                                        <p:attrNameLst>
                                          <p:attrName>ppt_h</p:attrName>
                                        </p:attrNameLst>
                                      </p:cBhvr>
                                      <p:tavLst>
                                        <p:tav tm="0">
                                          <p:val>
                                            <p:strVal val="#ppt_h"/>
                                          </p:val>
                                        </p:tav>
                                        <p:tav tm="100000">
                                          <p:val>
                                            <p:strVal val="#ppt_h"/>
                                          </p:val>
                                        </p:tav>
                                      </p:tavLst>
                                    </p:anim>
                                    <p:animEffect transition="in" filter="fade">
                                      <p:cBhvr>
                                        <p:cTn id="157" dur="2000"/>
                                        <p:tgtEl>
                                          <p:spTgt spid="52"/>
                                        </p:tgtEl>
                                      </p:cBhvr>
                                    </p:animEffect>
                                  </p:childTnLst>
                                </p:cTn>
                              </p:par>
                              <p:par>
                                <p:cTn id="158" presetID="55" presetClass="entr" presetSubtype="0" fill="hold" grpId="0" nodeType="withEffect">
                                  <p:stCondLst>
                                    <p:cond delay="0"/>
                                  </p:stCondLst>
                                  <p:childTnLst>
                                    <p:set>
                                      <p:cBhvr>
                                        <p:cTn id="159" dur="1" fill="hold">
                                          <p:stCondLst>
                                            <p:cond delay="0"/>
                                          </p:stCondLst>
                                        </p:cTn>
                                        <p:tgtEl>
                                          <p:spTgt spid="58"/>
                                        </p:tgtEl>
                                        <p:attrNameLst>
                                          <p:attrName>style.visibility</p:attrName>
                                        </p:attrNameLst>
                                      </p:cBhvr>
                                      <p:to>
                                        <p:strVal val="visible"/>
                                      </p:to>
                                    </p:set>
                                    <p:anim calcmode="lin" valueType="num">
                                      <p:cBhvr>
                                        <p:cTn id="160" dur="2000" fill="hold"/>
                                        <p:tgtEl>
                                          <p:spTgt spid="58"/>
                                        </p:tgtEl>
                                        <p:attrNameLst>
                                          <p:attrName>ppt_w</p:attrName>
                                        </p:attrNameLst>
                                      </p:cBhvr>
                                      <p:tavLst>
                                        <p:tav tm="0">
                                          <p:val>
                                            <p:strVal val="#ppt_w*0.70"/>
                                          </p:val>
                                        </p:tav>
                                        <p:tav tm="100000">
                                          <p:val>
                                            <p:strVal val="#ppt_w"/>
                                          </p:val>
                                        </p:tav>
                                      </p:tavLst>
                                    </p:anim>
                                    <p:anim calcmode="lin" valueType="num">
                                      <p:cBhvr>
                                        <p:cTn id="161" dur="2000" fill="hold"/>
                                        <p:tgtEl>
                                          <p:spTgt spid="58"/>
                                        </p:tgtEl>
                                        <p:attrNameLst>
                                          <p:attrName>ppt_h</p:attrName>
                                        </p:attrNameLst>
                                      </p:cBhvr>
                                      <p:tavLst>
                                        <p:tav tm="0">
                                          <p:val>
                                            <p:strVal val="#ppt_h"/>
                                          </p:val>
                                        </p:tav>
                                        <p:tav tm="100000">
                                          <p:val>
                                            <p:strVal val="#ppt_h"/>
                                          </p:val>
                                        </p:tav>
                                      </p:tavLst>
                                    </p:anim>
                                    <p:animEffect transition="in" filter="fade">
                                      <p:cBhvr>
                                        <p:cTn id="162" dur="2000"/>
                                        <p:tgtEl>
                                          <p:spTgt spid="58"/>
                                        </p:tgtEl>
                                      </p:cBhvr>
                                    </p:animEffect>
                                  </p:childTnLst>
                                </p:cTn>
                              </p:par>
                              <p:par>
                                <p:cTn id="163" presetID="55"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anim calcmode="lin" valueType="num">
                                      <p:cBhvr>
                                        <p:cTn id="165" dur="2000" fill="hold"/>
                                        <p:tgtEl>
                                          <p:spTgt spid="57"/>
                                        </p:tgtEl>
                                        <p:attrNameLst>
                                          <p:attrName>ppt_w</p:attrName>
                                        </p:attrNameLst>
                                      </p:cBhvr>
                                      <p:tavLst>
                                        <p:tav tm="0">
                                          <p:val>
                                            <p:strVal val="#ppt_w*0.70"/>
                                          </p:val>
                                        </p:tav>
                                        <p:tav tm="100000">
                                          <p:val>
                                            <p:strVal val="#ppt_w"/>
                                          </p:val>
                                        </p:tav>
                                      </p:tavLst>
                                    </p:anim>
                                    <p:anim calcmode="lin" valueType="num">
                                      <p:cBhvr>
                                        <p:cTn id="166" dur="2000" fill="hold"/>
                                        <p:tgtEl>
                                          <p:spTgt spid="57"/>
                                        </p:tgtEl>
                                        <p:attrNameLst>
                                          <p:attrName>ppt_h</p:attrName>
                                        </p:attrNameLst>
                                      </p:cBhvr>
                                      <p:tavLst>
                                        <p:tav tm="0">
                                          <p:val>
                                            <p:strVal val="#ppt_h"/>
                                          </p:val>
                                        </p:tav>
                                        <p:tav tm="100000">
                                          <p:val>
                                            <p:strVal val="#ppt_h"/>
                                          </p:val>
                                        </p:tav>
                                      </p:tavLst>
                                    </p:anim>
                                    <p:animEffect transition="in" filter="fade">
                                      <p:cBhvr>
                                        <p:cTn id="167" dur="2000"/>
                                        <p:tgtEl>
                                          <p:spTgt spid="57"/>
                                        </p:tgtEl>
                                      </p:cBhvr>
                                    </p:animEffect>
                                  </p:childTnLst>
                                </p:cTn>
                              </p:par>
                              <p:par>
                                <p:cTn id="168" presetID="55" presetClass="entr" presetSubtype="0"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 calcmode="lin" valueType="num">
                                      <p:cBhvr>
                                        <p:cTn id="170" dur="2000" fill="hold"/>
                                        <p:tgtEl>
                                          <p:spTgt spid="61"/>
                                        </p:tgtEl>
                                        <p:attrNameLst>
                                          <p:attrName>ppt_w</p:attrName>
                                        </p:attrNameLst>
                                      </p:cBhvr>
                                      <p:tavLst>
                                        <p:tav tm="0">
                                          <p:val>
                                            <p:strVal val="#ppt_w*0.70"/>
                                          </p:val>
                                        </p:tav>
                                        <p:tav tm="100000">
                                          <p:val>
                                            <p:strVal val="#ppt_w"/>
                                          </p:val>
                                        </p:tav>
                                      </p:tavLst>
                                    </p:anim>
                                    <p:anim calcmode="lin" valueType="num">
                                      <p:cBhvr>
                                        <p:cTn id="171" dur="2000" fill="hold"/>
                                        <p:tgtEl>
                                          <p:spTgt spid="61"/>
                                        </p:tgtEl>
                                        <p:attrNameLst>
                                          <p:attrName>ppt_h</p:attrName>
                                        </p:attrNameLst>
                                      </p:cBhvr>
                                      <p:tavLst>
                                        <p:tav tm="0">
                                          <p:val>
                                            <p:strVal val="#ppt_h"/>
                                          </p:val>
                                        </p:tav>
                                        <p:tav tm="100000">
                                          <p:val>
                                            <p:strVal val="#ppt_h"/>
                                          </p:val>
                                        </p:tav>
                                      </p:tavLst>
                                    </p:anim>
                                    <p:animEffect transition="in" filter="fade">
                                      <p:cBhvr>
                                        <p:cTn id="172" dur="2000"/>
                                        <p:tgtEl>
                                          <p:spTgt spid="6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56" presetClass="path" presetSubtype="0" accel="50000" decel="50000" fill="hold" grpId="0" nodeType="clickEffect">
                                  <p:stCondLst>
                                    <p:cond delay="0"/>
                                  </p:stCondLst>
                                  <p:childTnLst>
                                    <p:animMotion origin="layout" path="M 0 3.58085E-6 L 0.3 3.58085E-6 " pathEditMode="relative" rAng="0" ptsTypes="AA">
                                      <p:cBhvr>
                                        <p:cTn id="176" dur="2000" fill="hold"/>
                                        <p:tgtEl>
                                          <p:spTgt spid="46"/>
                                        </p:tgtEl>
                                        <p:attrNameLst>
                                          <p:attrName>ppt_x</p:attrName>
                                          <p:attrName>ppt_y</p:attrName>
                                        </p:attrNameLst>
                                      </p:cBhvr>
                                      <p:rCtr x="15000" y="0"/>
                                    </p:animMotion>
                                  </p:childTnLst>
                                </p:cTn>
                              </p:par>
                              <p:par>
                                <p:cTn id="177" presetID="10" presetClass="exit" presetSubtype="0" fill="hold" grpId="1" nodeType="withEffect">
                                  <p:stCondLst>
                                    <p:cond delay="0"/>
                                  </p:stCondLst>
                                  <p:childTnLst>
                                    <p:animEffect transition="out" filter="fade">
                                      <p:cBhvr>
                                        <p:cTn id="178" dur="5000"/>
                                        <p:tgtEl>
                                          <p:spTgt spid="46"/>
                                        </p:tgtEl>
                                      </p:cBhvr>
                                    </p:animEffect>
                                    <p:set>
                                      <p:cBhvr>
                                        <p:cTn id="179" dur="1" fill="hold">
                                          <p:stCondLst>
                                            <p:cond delay="4999"/>
                                          </p:stCondLst>
                                        </p:cTn>
                                        <p:tgtEl>
                                          <p:spTgt spid="46"/>
                                        </p:tgtEl>
                                        <p:attrNameLst>
                                          <p:attrName>style.visibility</p:attrName>
                                        </p:attrNameLst>
                                      </p:cBhvr>
                                      <p:to>
                                        <p:strVal val="hidden"/>
                                      </p:to>
                                    </p:set>
                                  </p:childTnLst>
                                </p:cTn>
                              </p:par>
                              <p:par>
                                <p:cTn id="180" presetID="63" presetClass="path" presetSubtype="0" accel="50000" decel="50000" fill="hold" grpId="0" nodeType="withEffect">
                                  <p:stCondLst>
                                    <p:cond delay="0"/>
                                  </p:stCondLst>
                                  <p:childTnLst>
                                    <p:animMotion origin="layout" path="M -3.33333E-6 1.55216E-6 L 0.30417 0.12399 " pathEditMode="relative" rAng="0" ptsTypes="AA">
                                      <p:cBhvr>
                                        <p:cTn id="181" dur="2000" fill="hold"/>
                                        <p:tgtEl>
                                          <p:spTgt spid="45"/>
                                        </p:tgtEl>
                                        <p:attrNameLst>
                                          <p:attrName>ppt_x</p:attrName>
                                          <p:attrName>ppt_y</p:attrName>
                                        </p:attrNameLst>
                                      </p:cBhvr>
                                      <p:rCtr x="15208" y="6199"/>
                                    </p:animMotion>
                                  </p:childTnLst>
                                </p:cTn>
                              </p:par>
                              <p:par>
                                <p:cTn id="182" presetID="10" presetClass="exit" presetSubtype="0" fill="hold" grpId="1" nodeType="withEffect">
                                  <p:stCondLst>
                                    <p:cond delay="0"/>
                                  </p:stCondLst>
                                  <p:childTnLst>
                                    <p:animEffect transition="out" filter="fade">
                                      <p:cBhvr>
                                        <p:cTn id="183" dur="5000"/>
                                        <p:tgtEl>
                                          <p:spTgt spid="45"/>
                                        </p:tgtEl>
                                      </p:cBhvr>
                                    </p:animEffect>
                                    <p:set>
                                      <p:cBhvr>
                                        <p:cTn id="184" dur="1" fill="hold">
                                          <p:stCondLst>
                                            <p:cond delay="4999"/>
                                          </p:stCondLst>
                                        </p:cTn>
                                        <p:tgtEl>
                                          <p:spTgt spid="45"/>
                                        </p:tgtEl>
                                        <p:attrNameLst>
                                          <p:attrName>style.visibility</p:attrName>
                                        </p:attrNameLst>
                                      </p:cBhvr>
                                      <p:to>
                                        <p:strVal val="hidden"/>
                                      </p:to>
                                    </p:set>
                                  </p:childTnLst>
                                </p:cTn>
                              </p:par>
                              <p:par>
                                <p:cTn id="185" presetID="63" presetClass="path" presetSubtype="0" accel="50000" decel="50000" fill="hold" grpId="0" nodeType="withEffect">
                                  <p:stCondLst>
                                    <p:cond delay="0"/>
                                  </p:stCondLst>
                                  <p:childTnLst>
                                    <p:animMotion origin="layout" path="M 0 3.12514E-6 L 0.30833 0.21466 " pathEditMode="relative" rAng="0" ptsTypes="AA">
                                      <p:cBhvr>
                                        <p:cTn id="186" dur="2000" fill="hold"/>
                                        <p:tgtEl>
                                          <p:spTgt spid="44"/>
                                        </p:tgtEl>
                                        <p:attrNameLst>
                                          <p:attrName>ppt_x</p:attrName>
                                          <p:attrName>ppt_y</p:attrName>
                                        </p:attrNameLst>
                                      </p:cBhvr>
                                      <p:rCtr x="15417" y="10733"/>
                                    </p:animMotion>
                                  </p:childTnLst>
                                </p:cTn>
                              </p:par>
                              <p:par>
                                <p:cTn id="187" presetID="10" presetClass="exit" presetSubtype="0" fill="hold" grpId="1" nodeType="withEffect">
                                  <p:stCondLst>
                                    <p:cond delay="0"/>
                                  </p:stCondLst>
                                  <p:childTnLst>
                                    <p:animEffect transition="out" filter="fade">
                                      <p:cBhvr>
                                        <p:cTn id="188" dur="5000"/>
                                        <p:tgtEl>
                                          <p:spTgt spid="44"/>
                                        </p:tgtEl>
                                      </p:cBhvr>
                                    </p:animEffect>
                                    <p:set>
                                      <p:cBhvr>
                                        <p:cTn id="189" dur="1" fill="hold">
                                          <p:stCondLst>
                                            <p:cond delay="4999"/>
                                          </p:stCondLst>
                                        </p:cTn>
                                        <p:tgtEl>
                                          <p:spTgt spid="44"/>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0"/>
                                        <p:tgtEl>
                                          <p:spTgt spid="47"/>
                                        </p:tgtEl>
                                      </p:cBhvr>
                                    </p:animEffect>
                                    <p:set>
                                      <p:cBhvr>
                                        <p:cTn id="192" dur="1" fill="hold">
                                          <p:stCondLst>
                                            <p:cond delay="4999"/>
                                          </p:stCondLst>
                                        </p:cTn>
                                        <p:tgtEl>
                                          <p:spTgt spid="47"/>
                                        </p:tgtEl>
                                        <p:attrNameLst>
                                          <p:attrName>style.visibility</p:attrName>
                                        </p:attrNameLst>
                                      </p:cBhvr>
                                      <p:to>
                                        <p:strVal val="hidden"/>
                                      </p:to>
                                    </p:set>
                                  </p:childTnLst>
                                </p:cTn>
                              </p:par>
                              <p:par>
                                <p:cTn id="193" presetID="63" presetClass="path" presetSubtype="0" accel="50000" decel="50000" fill="hold" grpId="0" nodeType="withEffect">
                                  <p:stCondLst>
                                    <p:cond delay="0"/>
                                  </p:stCondLst>
                                  <p:childTnLst>
                                    <p:animMotion origin="layout" path="M -0.00417 -0.01295 L 0.30833 0.28869 " pathEditMode="relative" rAng="0" ptsTypes="AA">
                                      <p:cBhvr>
                                        <p:cTn id="194" dur="2000" fill="hold"/>
                                        <p:tgtEl>
                                          <p:spTgt spid="47"/>
                                        </p:tgtEl>
                                        <p:attrNameLst>
                                          <p:attrName>ppt_x</p:attrName>
                                          <p:attrName>ppt_y</p:attrName>
                                        </p:attrNameLst>
                                      </p:cBhvr>
                                      <p:rCtr x="15625" y="15082"/>
                                    </p:animMotion>
                                  </p:childTnLst>
                                </p:cTn>
                              </p:par>
                              <p:par>
                                <p:cTn id="195" presetID="56" presetClass="path" presetSubtype="0" accel="50000" decel="50000" fill="hold" grpId="0" nodeType="withEffect">
                                  <p:stCondLst>
                                    <p:cond delay="0"/>
                                  </p:stCondLst>
                                  <p:childTnLst>
                                    <p:animMotion origin="layout" path="M -3.33333E-6 3.34259E-6 L 0.47917 -0.22022 " pathEditMode="relative" rAng="0" ptsTypes="AA">
                                      <p:cBhvr>
                                        <p:cTn id="196" dur="2000" fill="hold"/>
                                        <p:tgtEl>
                                          <p:spTgt spid="64"/>
                                        </p:tgtEl>
                                        <p:attrNameLst>
                                          <p:attrName>ppt_x</p:attrName>
                                          <p:attrName>ppt_y</p:attrName>
                                        </p:attrNameLst>
                                      </p:cBhvr>
                                      <p:rCtr x="23958" y="-11011"/>
                                    </p:animMotion>
                                  </p:childTnLst>
                                </p:cTn>
                              </p:par>
                              <p:par>
                                <p:cTn id="197" presetID="10" presetClass="exit" presetSubtype="0" fill="hold" grpId="1" nodeType="withEffect">
                                  <p:stCondLst>
                                    <p:cond delay="0"/>
                                  </p:stCondLst>
                                  <p:childTnLst>
                                    <p:animEffect transition="out" filter="fade">
                                      <p:cBhvr>
                                        <p:cTn id="198" dur="5000"/>
                                        <p:tgtEl>
                                          <p:spTgt spid="64"/>
                                        </p:tgtEl>
                                      </p:cBhvr>
                                    </p:animEffect>
                                    <p:set>
                                      <p:cBhvr>
                                        <p:cTn id="199" dur="1" fill="hold">
                                          <p:stCondLst>
                                            <p:cond delay="4999"/>
                                          </p:stCondLst>
                                        </p:cTn>
                                        <p:tgtEl>
                                          <p:spTgt spid="64"/>
                                        </p:tgtEl>
                                        <p:attrNameLst>
                                          <p:attrName>style.visibility</p:attrName>
                                        </p:attrNameLst>
                                      </p:cBhvr>
                                      <p:to>
                                        <p:strVal val="hidden"/>
                                      </p:to>
                                    </p:set>
                                  </p:childTnLst>
                                </p:cTn>
                              </p:par>
                              <p:par>
                                <p:cTn id="200" presetID="56" presetClass="path" presetSubtype="0" accel="50000" decel="50000" fill="hold" grpId="0" nodeType="withEffect">
                                  <p:stCondLst>
                                    <p:cond delay="0"/>
                                  </p:stCondLst>
                                  <p:childTnLst>
                                    <p:animMotion origin="layout" path="M -3.33333E-6 -6.61578E-7 L 0.50417 -0.30904 " pathEditMode="relative" rAng="0" ptsTypes="AA">
                                      <p:cBhvr>
                                        <p:cTn id="201" dur="2000" fill="hold"/>
                                        <p:tgtEl>
                                          <p:spTgt spid="65"/>
                                        </p:tgtEl>
                                        <p:attrNameLst>
                                          <p:attrName>ppt_x</p:attrName>
                                          <p:attrName>ppt_y</p:attrName>
                                        </p:attrNameLst>
                                      </p:cBhvr>
                                      <p:rCtr x="25208" y="-15452"/>
                                    </p:animMotion>
                                  </p:childTnLst>
                                </p:cTn>
                              </p:par>
                              <p:par>
                                <p:cTn id="202" presetID="10" presetClass="exit" presetSubtype="0" fill="hold" grpId="1" nodeType="withEffect">
                                  <p:stCondLst>
                                    <p:cond delay="0"/>
                                  </p:stCondLst>
                                  <p:childTnLst>
                                    <p:animEffect transition="out" filter="fade">
                                      <p:cBhvr>
                                        <p:cTn id="203" dur="5000"/>
                                        <p:tgtEl>
                                          <p:spTgt spid="65"/>
                                        </p:tgtEl>
                                      </p:cBhvr>
                                    </p:animEffect>
                                    <p:set>
                                      <p:cBhvr>
                                        <p:cTn id="204" dur="1" fill="hold">
                                          <p:stCondLst>
                                            <p:cond delay="4999"/>
                                          </p:stCondLst>
                                        </p:cTn>
                                        <p:tgtEl>
                                          <p:spTgt spid="65"/>
                                        </p:tgtEl>
                                        <p:attrNameLst>
                                          <p:attrName>style.visibility</p:attrName>
                                        </p:attrNameLst>
                                      </p:cBhvr>
                                      <p:to>
                                        <p:strVal val="hidden"/>
                                      </p:to>
                                    </p:set>
                                  </p:childTnLst>
                                </p:cTn>
                              </p:par>
                              <p:par>
                                <p:cTn id="205" presetID="56" presetClass="path" presetSubtype="0" accel="50000" decel="50000" fill="hold" grpId="0" nodeType="withEffect">
                                  <p:stCondLst>
                                    <p:cond delay="0"/>
                                  </p:stCondLst>
                                  <p:childTnLst>
                                    <p:animMotion origin="layout" path="M -3.33333E-6 -4.66574E-6 L 0.50417 -0.36456 " pathEditMode="relative" rAng="0" ptsTypes="AA">
                                      <p:cBhvr>
                                        <p:cTn id="206" dur="2000" fill="hold"/>
                                        <p:tgtEl>
                                          <p:spTgt spid="66"/>
                                        </p:tgtEl>
                                        <p:attrNameLst>
                                          <p:attrName>ppt_x</p:attrName>
                                          <p:attrName>ppt_y</p:attrName>
                                        </p:attrNameLst>
                                      </p:cBhvr>
                                      <p:rCtr x="25208" y="-18228"/>
                                    </p:animMotion>
                                  </p:childTnLst>
                                </p:cTn>
                              </p:par>
                              <p:par>
                                <p:cTn id="207" presetID="10" presetClass="exit" presetSubtype="0" fill="hold" grpId="1" nodeType="withEffect">
                                  <p:stCondLst>
                                    <p:cond delay="0"/>
                                  </p:stCondLst>
                                  <p:childTnLst>
                                    <p:animEffect transition="out" filter="fade">
                                      <p:cBhvr>
                                        <p:cTn id="208" dur="5000"/>
                                        <p:tgtEl>
                                          <p:spTgt spid="66"/>
                                        </p:tgtEl>
                                      </p:cBhvr>
                                    </p:animEffect>
                                    <p:set>
                                      <p:cBhvr>
                                        <p:cTn id="209" dur="1" fill="hold">
                                          <p:stCondLst>
                                            <p:cond delay="4999"/>
                                          </p:stCondLst>
                                        </p:cTn>
                                        <p:tgtEl>
                                          <p:spTgt spid="66"/>
                                        </p:tgtEl>
                                        <p:attrNameLst>
                                          <p:attrName>style.visibility</p:attrName>
                                        </p:attrNameLst>
                                      </p:cBhvr>
                                      <p:to>
                                        <p:strVal val="hidden"/>
                                      </p:to>
                                    </p:set>
                                  </p:childTnLst>
                                </p:cTn>
                              </p:par>
                              <p:par>
                                <p:cTn id="210" presetID="56" presetClass="path" presetSubtype="0" accel="50000" decel="50000" fill="hold" grpId="0" nodeType="withEffect">
                                  <p:stCondLst>
                                    <p:cond delay="0"/>
                                  </p:stCondLst>
                                  <p:childTnLst>
                                    <p:animMotion origin="layout" path="M -3.33333E-6 -3.7037E-6 L 0.5625 -0.62037 " pathEditMode="relative" rAng="0" ptsTypes="AA">
                                      <p:cBhvr>
                                        <p:cTn id="211" dur="2000" fill="hold"/>
                                        <p:tgtEl>
                                          <p:spTgt spid="67"/>
                                        </p:tgtEl>
                                        <p:attrNameLst>
                                          <p:attrName>ppt_x</p:attrName>
                                          <p:attrName>ppt_y</p:attrName>
                                        </p:attrNameLst>
                                      </p:cBhvr>
                                      <p:rCtr x="28125" y="-31019"/>
                                    </p:animMotion>
                                  </p:childTnLst>
                                </p:cTn>
                              </p:par>
                              <p:par>
                                <p:cTn id="212" presetID="10" presetClass="exit" presetSubtype="0" fill="hold" grpId="1" nodeType="withEffect">
                                  <p:stCondLst>
                                    <p:cond delay="0"/>
                                  </p:stCondLst>
                                  <p:childTnLst>
                                    <p:animEffect transition="out" filter="fade">
                                      <p:cBhvr>
                                        <p:cTn id="213" dur="5000"/>
                                        <p:tgtEl>
                                          <p:spTgt spid="67"/>
                                        </p:tgtEl>
                                      </p:cBhvr>
                                    </p:animEffect>
                                    <p:set>
                                      <p:cBhvr>
                                        <p:cTn id="214" dur="1" fill="hold">
                                          <p:stCondLst>
                                            <p:cond delay="4999"/>
                                          </p:stCondLst>
                                        </p:cTn>
                                        <p:tgtEl>
                                          <p:spTgt spid="67"/>
                                        </p:tgtEl>
                                        <p:attrNameLst>
                                          <p:attrName>style.visibility</p:attrName>
                                        </p:attrNameLst>
                                      </p:cBhvr>
                                      <p:to>
                                        <p:strVal val="hidden"/>
                                      </p:to>
                                    </p:set>
                                  </p:childTnLst>
                                </p:cTn>
                              </p:par>
                              <p:par>
                                <p:cTn id="215" presetID="56" presetClass="path" presetSubtype="0" accel="50000" decel="50000" fill="hold" grpId="0" nodeType="withEffect">
                                  <p:stCondLst>
                                    <p:cond delay="0"/>
                                  </p:stCondLst>
                                  <p:childTnLst>
                                    <p:animMotion origin="layout" path="M 3.33333E-6 -4.81481E-6 L 0.34583 -0.57592 " pathEditMode="relative" rAng="0" ptsTypes="AA">
                                      <p:cBhvr>
                                        <p:cTn id="216" dur="2000" fill="hold"/>
                                        <p:tgtEl>
                                          <p:spTgt spid="68"/>
                                        </p:tgtEl>
                                        <p:attrNameLst>
                                          <p:attrName>ppt_x</p:attrName>
                                          <p:attrName>ppt_y</p:attrName>
                                        </p:attrNameLst>
                                      </p:cBhvr>
                                      <p:rCtr x="17292" y="-28796"/>
                                    </p:animMotion>
                                  </p:childTnLst>
                                </p:cTn>
                              </p:par>
                              <p:par>
                                <p:cTn id="217" presetID="10" presetClass="exit" presetSubtype="0" fill="hold" grpId="1" nodeType="withEffect">
                                  <p:stCondLst>
                                    <p:cond delay="0"/>
                                  </p:stCondLst>
                                  <p:childTnLst>
                                    <p:animEffect transition="out" filter="fade">
                                      <p:cBhvr>
                                        <p:cTn id="218" dur="5000"/>
                                        <p:tgtEl>
                                          <p:spTgt spid="68"/>
                                        </p:tgtEl>
                                      </p:cBhvr>
                                    </p:animEffect>
                                    <p:set>
                                      <p:cBhvr>
                                        <p:cTn id="219" dur="1" fill="hold">
                                          <p:stCondLst>
                                            <p:cond delay="4999"/>
                                          </p:stCondLst>
                                        </p:cTn>
                                        <p:tgtEl>
                                          <p:spTgt spid="68"/>
                                        </p:tgtEl>
                                        <p:attrNameLst>
                                          <p:attrName>style.visibility</p:attrName>
                                        </p:attrNameLst>
                                      </p:cBhvr>
                                      <p:to>
                                        <p:strVal val="hidden"/>
                                      </p:to>
                                    </p:set>
                                  </p:childTnLst>
                                </p:cTn>
                              </p:par>
                              <p:par>
                                <p:cTn id="220" presetID="56" presetClass="path" presetSubtype="0" accel="50000" decel="50000" fill="hold" grpId="0" nodeType="withEffect">
                                  <p:stCondLst>
                                    <p:cond delay="0"/>
                                  </p:stCondLst>
                                  <p:childTnLst>
                                    <p:animMotion origin="layout" path="M -3.33333E-6 -4.81481E-6 L 0.15417 -0.53148 " pathEditMode="relative" rAng="0" ptsTypes="AA">
                                      <p:cBhvr>
                                        <p:cTn id="221" dur="2000" fill="hold"/>
                                        <p:tgtEl>
                                          <p:spTgt spid="69"/>
                                        </p:tgtEl>
                                        <p:attrNameLst>
                                          <p:attrName>ppt_x</p:attrName>
                                          <p:attrName>ppt_y</p:attrName>
                                        </p:attrNameLst>
                                      </p:cBhvr>
                                      <p:rCtr x="7708" y="-26574"/>
                                    </p:animMotion>
                                  </p:childTnLst>
                                </p:cTn>
                              </p:par>
                              <p:par>
                                <p:cTn id="222" presetID="10" presetClass="exit" presetSubtype="0" fill="hold" grpId="1" nodeType="withEffect">
                                  <p:stCondLst>
                                    <p:cond delay="0"/>
                                  </p:stCondLst>
                                  <p:childTnLst>
                                    <p:animEffect transition="out" filter="fade">
                                      <p:cBhvr>
                                        <p:cTn id="223" dur="5000"/>
                                        <p:tgtEl>
                                          <p:spTgt spid="69"/>
                                        </p:tgtEl>
                                      </p:cBhvr>
                                    </p:animEffect>
                                    <p:set>
                                      <p:cBhvr>
                                        <p:cTn id="224" dur="1" fill="hold">
                                          <p:stCondLst>
                                            <p:cond delay="4999"/>
                                          </p:stCondLst>
                                        </p:cTn>
                                        <p:tgtEl>
                                          <p:spTgt spid="69"/>
                                        </p:tgtEl>
                                        <p:attrNameLst>
                                          <p:attrName>style.visibility</p:attrName>
                                        </p:attrNameLst>
                                      </p:cBhvr>
                                      <p:to>
                                        <p:strVal val="hidden"/>
                                      </p:to>
                                    </p:set>
                                  </p:childTnLst>
                                </p:cTn>
                              </p:par>
                              <p:par>
                                <p:cTn id="225" presetID="56" presetClass="path" presetSubtype="0" accel="50000" decel="50000" fill="hold" grpId="0" nodeType="withEffect">
                                  <p:stCondLst>
                                    <p:cond delay="0"/>
                                  </p:stCondLst>
                                  <p:childTnLst>
                                    <p:animMotion origin="layout" path="M -3.33333E-6 -4.81481E-6 L -0.0375 -0.46481 " pathEditMode="relative" rAng="0" ptsTypes="AA">
                                      <p:cBhvr>
                                        <p:cTn id="226" dur="2000" fill="hold"/>
                                        <p:tgtEl>
                                          <p:spTgt spid="70"/>
                                        </p:tgtEl>
                                        <p:attrNameLst>
                                          <p:attrName>ppt_x</p:attrName>
                                          <p:attrName>ppt_y</p:attrName>
                                        </p:attrNameLst>
                                      </p:cBhvr>
                                      <p:rCtr x="-1875" y="-23241"/>
                                    </p:animMotion>
                                  </p:childTnLst>
                                </p:cTn>
                              </p:par>
                              <p:par>
                                <p:cTn id="227" presetID="10" presetClass="exit" presetSubtype="0" fill="hold" grpId="1" nodeType="withEffect">
                                  <p:stCondLst>
                                    <p:cond delay="0"/>
                                  </p:stCondLst>
                                  <p:childTnLst>
                                    <p:animEffect transition="out" filter="fade">
                                      <p:cBhvr>
                                        <p:cTn id="228" dur="5000"/>
                                        <p:tgtEl>
                                          <p:spTgt spid="70"/>
                                        </p:tgtEl>
                                      </p:cBhvr>
                                    </p:animEffect>
                                    <p:set>
                                      <p:cBhvr>
                                        <p:cTn id="229" dur="1" fill="hold">
                                          <p:stCondLst>
                                            <p:cond delay="4999"/>
                                          </p:stCondLst>
                                        </p:cTn>
                                        <p:tgtEl>
                                          <p:spTgt spid="70"/>
                                        </p:tgtEl>
                                        <p:attrNameLst>
                                          <p:attrName>style.visibility</p:attrName>
                                        </p:attrNameLst>
                                      </p:cBhvr>
                                      <p:to>
                                        <p:strVal val="hidden"/>
                                      </p:to>
                                    </p:set>
                                  </p:childTnLst>
                                </p:cTn>
                              </p:par>
                              <p:par>
                                <p:cTn id="230" presetID="56" presetClass="path" presetSubtype="0" accel="50000" decel="50000" fill="hold" grpId="0" nodeType="withEffect">
                                  <p:stCondLst>
                                    <p:cond delay="0"/>
                                  </p:stCondLst>
                                  <p:childTnLst>
                                    <p:animMotion origin="layout" path="M 0 0.02246 L -0.24167 -0.39814 " pathEditMode="relative" rAng="0" ptsTypes="AA">
                                      <p:cBhvr>
                                        <p:cTn id="231" dur="2000" fill="hold"/>
                                        <p:tgtEl>
                                          <p:spTgt spid="71"/>
                                        </p:tgtEl>
                                        <p:attrNameLst>
                                          <p:attrName>ppt_x</p:attrName>
                                          <p:attrName>ppt_y</p:attrName>
                                        </p:attrNameLst>
                                      </p:cBhvr>
                                      <p:rCtr x="-12083" y="-21042"/>
                                    </p:animMotion>
                                  </p:childTnLst>
                                </p:cTn>
                              </p:par>
                              <p:par>
                                <p:cTn id="232" presetID="10" presetClass="exit" presetSubtype="0" fill="hold" grpId="1" nodeType="withEffect">
                                  <p:stCondLst>
                                    <p:cond delay="0"/>
                                  </p:stCondLst>
                                  <p:childTnLst>
                                    <p:animEffect transition="out" filter="fade">
                                      <p:cBhvr>
                                        <p:cTn id="233" dur="5000"/>
                                        <p:tgtEl>
                                          <p:spTgt spid="71"/>
                                        </p:tgtEl>
                                      </p:cBhvr>
                                    </p:animEffect>
                                    <p:set>
                                      <p:cBhvr>
                                        <p:cTn id="234" dur="1" fill="hold">
                                          <p:stCondLst>
                                            <p:cond delay="4999"/>
                                          </p:stCondLst>
                                        </p:cTn>
                                        <p:tgtEl>
                                          <p:spTgt spid="71"/>
                                        </p:tgtEl>
                                        <p:attrNameLst>
                                          <p:attrName>style.visibility</p:attrName>
                                        </p:attrNameLst>
                                      </p:cBhvr>
                                      <p:to>
                                        <p:strVal val="hidden"/>
                                      </p:to>
                                    </p:set>
                                  </p:childTnLst>
                                </p:cTn>
                              </p:par>
                              <p:par>
                                <p:cTn id="235" presetID="56" presetClass="path" presetSubtype="0" accel="50000" decel="50000" fill="hold" grpId="0" nodeType="withEffect">
                                  <p:stCondLst>
                                    <p:cond delay="0"/>
                                  </p:stCondLst>
                                  <p:childTnLst>
                                    <p:animMotion origin="layout" path="M 0.00833 0.00371 L -0.2875 -0.36296 " pathEditMode="relative" rAng="0" ptsTypes="AA">
                                      <p:cBhvr>
                                        <p:cTn id="236" dur="2000" fill="hold"/>
                                        <p:tgtEl>
                                          <p:spTgt spid="72"/>
                                        </p:tgtEl>
                                        <p:attrNameLst>
                                          <p:attrName>ppt_x</p:attrName>
                                          <p:attrName>ppt_y</p:attrName>
                                        </p:attrNameLst>
                                      </p:cBhvr>
                                      <p:rCtr x="-14792" y="-18333"/>
                                    </p:animMotion>
                                  </p:childTnLst>
                                </p:cTn>
                              </p:par>
                              <p:par>
                                <p:cTn id="237" presetID="10" presetClass="exit" presetSubtype="0" fill="hold" grpId="1" nodeType="withEffect">
                                  <p:stCondLst>
                                    <p:cond delay="0"/>
                                  </p:stCondLst>
                                  <p:childTnLst>
                                    <p:animEffect transition="out" filter="fade">
                                      <p:cBhvr>
                                        <p:cTn id="238" dur="5000"/>
                                        <p:tgtEl>
                                          <p:spTgt spid="72"/>
                                        </p:tgtEl>
                                      </p:cBhvr>
                                    </p:animEffect>
                                    <p:set>
                                      <p:cBhvr>
                                        <p:cTn id="239" dur="1" fill="hold">
                                          <p:stCondLst>
                                            <p:cond delay="4999"/>
                                          </p:stCondLst>
                                        </p:cTn>
                                        <p:tgtEl>
                                          <p:spTgt spid="72"/>
                                        </p:tgtEl>
                                        <p:attrNameLst>
                                          <p:attrName>style.visibility</p:attrName>
                                        </p:attrNameLst>
                                      </p:cBhvr>
                                      <p:to>
                                        <p:strVal val="hidden"/>
                                      </p:to>
                                    </p:set>
                                  </p:childTnLst>
                                </p:cTn>
                              </p:par>
                              <p:par>
                                <p:cTn id="240" presetID="56" presetClass="path" presetSubtype="0" accel="50000" decel="50000" fill="hold" grpId="0" nodeType="withEffect">
                                  <p:stCondLst>
                                    <p:cond delay="0"/>
                                  </p:stCondLst>
                                  <p:childTnLst>
                                    <p:animMotion origin="layout" path="M 3.33333E-6 3.7037E-6 L -0.24167 -0.23519 " pathEditMode="relative" rAng="0" ptsTypes="AA">
                                      <p:cBhvr>
                                        <p:cTn id="241" dur="2000" fill="hold"/>
                                        <p:tgtEl>
                                          <p:spTgt spid="73"/>
                                        </p:tgtEl>
                                        <p:attrNameLst>
                                          <p:attrName>ppt_x</p:attrName>
                                          <p:attrName>ppt_y</p:attrName>
                                        </p:attrNameLst>
                                      </p:cBhvr>
                                      <p:rCtr x="-12083" y="-11759"/>
                                    </p:animMotion>
                                  </p:childTnLst>
                                </p:cTn>
                              </p:par>
                              <p:par>
                                <p:cTn id="242" presetID="10" presetClass="exit" presetSubtype="0" fill="hold" grpId="1" nodeType="withEffect">
                                  <p:stCondLst>
                                    <p:cond delay="0"/>
                                  </p:stCondLst>
                                  <p:childTnLst>
                                    <p:animEffect transition="out" filter="fade">
                                      <p:cBhvr>
                                        <p:cTn id="243" dur="5000"/>
                                        <p:tgtEl>
                                          <p:spTgt spid="73"/>
                                        </p:tgtEl>
                                      </p:cBhvr>
                                    </p:animEffect>
                                    <p:set>
                                      <p:cBhvr>
                                        <p:cTn id="244" dur="1" fill="hold">
                                          <p:stCondLst>
                                            <p:cond delay="4999"/>
                                          </p:stCondLst>
                                        </p:cTn>
                                        <p:tgtEl>
                                          <p:spTgt spid="73"/>
                                        </p:tgtEl>
                                        <p:attrNameLst>
                                          <p:attrName>style.visibility</p:attrName>
                                        </p:attrNameLst>
                                      </p:cBhvr>
                                      <p:to>
                                        <p:strVal val="hidden"/>
                                      </p:to>
                                    </p:set>
                                  </p:childTnLst>
                                </p:cTn>
                              </p:par>
                              <p:par>
                                <p:cTn id="245" presetID="56" presetClass="path" presetSubtype="0" accel="50000" decel="50000" fill="hold" grpId="0" nodeType="withEffect">
                                  <p:stCondLst>
                                    <p:cond delay="0"/>
                                  </p:stCondLst>
                                  <p:childTnLst>
                                    <p:animMotion origin="layout" path="M -3.33333E-6 7.40741E-7 L -0.24166 -0.04259 " pathEditMode="relative" rAng="0" ptsTypes="AA">
                                      <p:cBhvr>
                                        <p:cTn id="246" dur="2000" fill="hold"/>
                                        <p:tgtEl>
                                          <p:spTgt spid="74"/>
                                        </p:tgtEl>
                                        <p:attrNameLst>
                                          <p:attrName>ppt_x</p:attrName>
                                          <p:attrName>ppt_y</p:attrName>
                                        </p:attrNameLst>
                                      </p:cBhvr>
                                      <p:rCtr x="-12083" y="-2130"/>
                                    </p:animMotion>
                                  </p:childTnLst>
                                </p:cTn>
                              </p:par>
                              <p:par>
                                <p:cTn id="247" presetID="10" presetClass="exit" presetSubtype="0" fill="hold" grpId="1" nodeType="withEffect">
                                  <p:stCondLst>
                                    <p:cond delay="0"/>
                                  </p:stCondLst>
                                  <p:childTnLst>
                                    <p:animEffect transition="out" filter="fade">
                                      <p:cBhvr>
                                        <p:cTn id="248" dur="5000"/>
                                        <p:tgtEl>
                                          <p:spTgt spid="74"/>
                                        </p:tgtEl>
                                      </p:cBhvr>
                                    </p:animEffect>
                                    <p:set>
                                      <p:cBhvr>
                                        <p:cTn id="249" dur="1" fill="hold">
                                          <p:stCondLst>
                                            <p:cond delay="4999"/>
                                          </p:stCondLst>
                                        </p:cTn>
                                        <p:tgtEl>
                                          <p:spTgt spid="74"/>
                                        </p:tgtEl>
                                        <p:attrNameLst>
                                          <p:attrName>style.visibility</p:attrName>
                                        </p:attrNameLst>
                                      </p:cBhvr>
                                      <p:to>
                                        <p:strVal val="hidden"/>
                                      </p:to>
                                    </p:set>
                                  </p:childTnLst>
                                </p:cTn>
                              </p:par>
                              <p:par>
                                <p:cTn id="250" presetID="56" presetClass="path" presetSubtype="0" accel="50000" decel="50000" fill="hold" grpId="0" nodeType="withEffect">
                                  <p:stCondLst>
                                    <p:cond delay="0"/>
                                  </p:stCondLst>
                                  <p:childTnLst>
                                    <p:animMotion origin="layout" path="M -3.33333E-6 4.07407E-6 L -0.24166 0.13518 " pathEditMode="relative" rAng="0" ptsTypes="AA">
                                      <p:cBhvr>
                                        <p:cTn id="251" dur="2000" fill="hold"/>
                                        <p:tgtEl>
                                          <p:spTgt spid="75"/>
                                        </p:tgtEl>
                                        <p:attrNameLst>
                                          <p:attrName>ppt_x</p:attrName>
                                          <p:attrName>ppt_y</p:attrName>
                                        </p:attrNameLst>
                                      </p:cBhvr>
                                      <p:rCtr x="-12083" y="6759"/>
                                    </p:animMotion>
                                  </p:childTnLst>
                                </p:cTn>
                              </p:par>
                              <p:par>
                                <p:cTn id="252" presetID="10" presetClass="exit" presetSubtype="0" fill="hold" grpId="1" nodeType="withEffect">
                                  <p:stCondLst>
                                    <p:cond delay="0"/>
                                  </p:stCondLst>
                                  <p:childTnLst>
                                    <p:animEffect transition="out" filter="fade">
                                      <p:cBhvr>
                                        <p:cTn id="253" dur="5000"/>
                                        <p:tgtEl>
                                          <p:spTgt spid="75"/>
                                        </p:tgtEl>
                                      </p:cBhvr>
                                    </p:animEffect>
                                    <p:set>
                                      <p:cBhvr>
                                        <p:cTn id="254" dur="1" fill="hold">
                                          <p:stCondLst>
                                            <p:cond delay="4999"/>
                                          </p:stCondLst>
                                        </p:cTn>
                                        <p:tgtEl>
                                          <p:spTgt spid="75"/>
                                        </p:tgtEl>
                                        <p:attrNameLst>
                                          <p:attrName>style.visibility</p:attrName>
                                        </p:attrNameLst>
                                      </p:cBhvr>
                                      <p:to>
                                        <p:strVal val="hidden"/>
                                      </p:to>
                                    </p:set>
                                  </p:childTnLst>
                                </p:cTn>
                              </p:par>
                              <p:par>
                                <p:cTn id="255" presetID="56" presetClass="path" presetSubtype="0" accel="50000" decel="50000" fill="hold" grpId="0" nodeType="withEffect">
                                  <p:stCondLst>
                                    <p:cond delay="0"/>
                                  </p:stCondLst>
                                  <p:childTnLst>
                                    <p:animMotion origin="layout" path="M -3.33333E-6 -3.7037E-7 L -0.24166 0.31296 " pathEditMode="relative" rAng="0" ptsTypes="AA">
                                      <p:cBhvr>
                                        <p:cTn id="256" dur="2000" fill="hold"/>
                                        <p:tgtEl>
                                          <p:spTgt spid="76"/>
                                        </p:tgtEl>
                                        <p:attrNameLst>
                                          <p:attrName>ppt_x</p:attrName>
                                          <p:attrName>ppt_y</p:attrName>
                                        </p:attrNameLst>
                                      </p:cBhvr>
                                      <p:rCtr x="-12083" y="15648"/>
                                    </p:animMotion>
                                  </p:childTnLst>
                                </p:cTn>
                              </p:par>
                              <p:par>
                                <p:cTn id="257" presetID="10" presetClass="exit" presetSubtype="0" fill="hold" grpId="1" nodeType="withEffect">
                                  <p:stCondLst>
                                    <p:cond delay="0"/>
                                  </p:stCondLst>
                                  <p:childTnLst>
                                    <p:animEffect transition="out" filter="fade">
                                      <p:cBhvr>
                                        <p:cTn id="258" dur="5000"/>
                                        <p:tgtEl>
                                          <p:spTgt spid="76"/>
                                        </p:tgtEl>
                                      </p:cBhvr>
                                    </p:animEffect>
                                    <p:set>
                                      <p:cBhvr>
                                        <p:cTn id="259" dur="1" fill="hold">
                                          <p:stCondLst>
                                            <p:cond delay="4999"/>
                                          </p:stCondLst>
                                        </p:cTn>
                                        <p:tgtEl>
                                          <p:spTgt spid="76"/>
                                        </p:tgtEl>
                                        <p:attrNameLst>
                                          <p:attrName>style.visibility</p:attrName>
                                        </p:attrNameLst>
                                      </p:cBhvr>
                                      <p:to>
                                        <p:strVal val="hidden"/>
                                      </p:to>
                                    </p:set>
                                  </p:childTnLst>
                                </p:cTn>
                              </p:par>
                              <p:par>
                                <p:cTn id="260" presetID="56" presetClass="path" presetSubtype="0" accel="50000" decel="50000" fill="hold" grpId="0" nodeType="withEffect">
                                  <p:stCondLst>
                                    <p:cond delay="0"/>
                                  </p:stCondLst>
                                  <p:childTnLst>
                                    <p:animMotion origin="layout" path="M -0.10833 -0.20208 L -0.35 0.11098 " pathEditMode="relative" rAng="0" ptsTypes="AA">
                                      <p:cBhvr>
                                        <p:cTn id="261" dur="2000" fill="hold"/>
                                        <p:tgtEl>
                                          <p:spTgt spid="77"/>
                                        </p:tgtEl>
                                        <p:attrNameLst>
                                          <p:attrName>ppt_x</p:attrName>
                                          <p:attrName>ppt_y</p:attrName>
                                        </p:attrNameLst>
                                      </p:cBhvr>
                                      <p:rCtr x="-12083" y="15653"/>
                                    </p:animMotion>
                                  </p:childTnLst>
                                </p:cTn>
                              </p:par>
                              <p:par>
                                <p:cTn id="262" presetID="10" presetClass="exit" presetSubtype="0" fill="hold" grpId="1" nodeType="withEffect">
                                  <p:stCondLst>
                                    <p:cond delay="0"/>
                                  </p:stCondLst>
                                  <p:childTnLst>
                                    <p:animEffect transition="out" filter="fade">
                                      <p:cBhvr>
                                        <p:cTn id="263" dur="5000"/>
                                        <p:tgtEl>
                                          <p:spTgt spid="77"/>
                                        </p:tgtEl>
                                      </p:cBhvr>
                                    </p:animEffect>
                                    <p:set>
                                      <p:cBhvr>
                                        <p:cTn id="264" dur="1" fill="hold">
                                          <p:stCondLst>
                                            <p:cond delay="4999"/>
                                          </p:stCondLst>
                                        </p:cTn>
                                        <p:tgtEl>
                                          <p:spTgt spid="77"/>
                                        </p:tgtEl>
                                        <p:attrNameLst>
                                          <p:attrName>style.visibility</p:attrName>
                                        </p:attrNameLst>
                                      </p:cBhvr>
                                      <p:to>
                                        <p:strVal val="hidden"/>
                                      </p:to>
                                    </p:set>
                                  </p:childTnLst>
                                </p:cTn>
                              </p:par>
                              <p:par>
                                <p:cTn id="265" presetID="56" presetClass="path" presetSubtype="0" accel="50000" decel="50000" fill="hold" grpId="0" nodeType="withEffect">
                                  <p:stCondLst>
                                    <p:cond delay="0"/>
                                  </p:stCondLst>
                                  <p:childTnLst>
                                    <p:animMotion origin="layout" path="M -0.05729 -0.0333 L -0.33333 0.18867 " pathEditMode="relative" rAng="0" ptsTypes="AA">
                                      <p:cBhvr>
                                        <p:cTn id="266" dur="2000" fill="hold"/>
                                        <p:tgtEl>
                                          <p:spTgt spid="78"/>
                                        </p:tgtEl>
                                        <p:attrNameLst>
                                          <p:attrName>ppt_x</p:attrName>
                                          <p:attrName>ppt_y</p:attrName>
                                        </p:attrNameLst>
                                      </p:cBhvr>
                                      <p:rCtr x="-13802" y="11098"/>
                                    </p:animMotion>
                                  </p:childTnLst>
                                </p:cTn>
                              </p:par>
                              <p:par>
                                <p:cTn id="267" presetID="10" presetClass="exit" presetSubtype="0" fill="hold" grpId="1" nodeType="withEffect">
                                  <p:stCondLst>
                                    <p:cond delay="0"/>
                                  </p:stCondLst>
                                  <p:childTnLst>
                                    <p:animEffect transition="out" filter="fade">
                                      <p:cBhvr>
                                        <p:cTn id="268" dur="5000"/>
                                        <p:tgtEl>
                                          <p:spTgt spid="78"/>
                                        </p:tgtEl>
                                      </p:cBhvr>
                                    </p:animEffect>
                                    <p:set>
                                      <p:cBhvr>
                                        <p:cTn id="269" dur="1" fill="hold">
                                          <p:stCondLst>
                                            <p:cond delay="4999"/>
                                          </p:stCondLst>
                                        </p:cTn>
                                        <p:tgtEl>
                                          <p:spTgt spid="78"/>
                                        </p:tgtEl>
                                        <p:attrNameLst>
                                          <p:attrName>style.visibility</p:attrName>
                                        </p:attrNameLst>
                                      </p:cBhvr>
                                      <p:to>
                                        <p:strVal val="hidden"/>
                                      </p:to>
                                    </p:set>
                                  </p:childTnLst>
                                </p:cTn>
                              </p:par>
                              <p:par>
                                <p:cTn id="270" presetID="56" presetClass="path" presetSubtype="0" accel="50000" decel="50000" fill="hold" grpId="0" nodeType="withEffect">
                                  <p:stCondLst>
                                    <p:cond delay="0"/>
                                  </p:stCondLst>
                                  <p:childTnLst>
                                    <p:animMotion origin="layout" path="M -3.33333E-6 -4.81481E-6 L -0.24166 0.62408 " pathEditMode="relative" rAng="0" ptsTypes="AA">
                                      <p:cBhvr>
                                        <p:cTn id="271" dur="2000" fill="hold"/>
                                        <p:tgtEl>
                                          <p:spTgt spid="79"/>
                                        </p:tgtEl>
                                        <p:attrNameLst>
                                          <p:attrName>ppt_x</p:attrName>
                                          <p:attrName>ppt_y</p:attrName>
                                        </p:attrNameLst>
                                      </p:cBhvr>
                                      <p:rCtr x="-12083" y="31204"/>
                                    </p:animMotion>
                                  </p:childTnLst>
                                </p:cTn>
                              </p:par>
                              <p:par>
                                <p:cTn id="272" presetID="10" presetClass="exit" presetSubtype="0" fill="hold" grpId="1" nodeType="withEffect">
                                  <p:stCondLst>
                                    <p:cond delay="0"/>
                                  </p:stCondLst>
                                  <p:childTnLst>
                                    <p:animEffect transition="out" filter="fade">
                                      <p:cBhvr>
                                        <p:cTn id="273" dur="5000"/>
                                        <p:tgtEl>
                                          <p:spTgt spid="79"/>
                                        </p:tgtEl>
                                      </p:cBhvr>
                                    </p:animEffect>
                                    <p:set>
                                      <p:cBhvr>
                                        <p:cTn id="274" dur="1" fill="hold">
                                          <p:stCondLst>
                                            <p:cond delay="4999"/>
                                          </p:stCondLst>
                                        </p:cTn>
                                        <p:tgtEl>
                                          <p:spTgt spid="79"/>
                                        </p:tgtEl>
                                        <p:attrNameLst>
                                          <p:attrName>style.visibility</p:attrName>
                                        </p:attrNameLst>
                                      </p:cBhvr>
                                      <p:to>
                                        <p:strVal val="hidden"/>
                                      </p:to>
                                    </p:set>
                                  </p:childTnLst>
                                </p:cTn>
                              </p:par>
                              <p:par>
                                <p:cTn id="275" presetID="56" presetClass="path" presetSubtype="0" accel="50000" decel="50000" fill="hold" grpId="0" nodeType="withEffect">
                                  <p:stCondLst>
                                    <p:cond delay="0"/>
                                  </p:stCondLst>
                                  <p:childTnLst>
                                    <p:animMotion origin="layout" path="M 3.33333E-6 3.7037E-7 L 0.14583 -0.3463 " pathEditMode="relative" rAng="0" ptsTypes="AA">
                                      <p:cBhvr>
                                        <p:cTn id="276" dur="2000" fill="hold"/>
                                        <p:tgtEl>
                                          <p:spTgt spid="80"/>
                                        </p:tgtEl>
                                        <p:attrNameLst>
                                          <p:attrName>ppt_x</p:attrName>
                                          <p:attrName>ppt_y</p:attrName>
                                        </p:attrNameLst>
                                      </p:cBhvr>
                                      <p:rCtr x="7292" y="-17315"/>
                                    </p:animMotion>
                                  </p:childTnLst>
                                </p:cTn>
                              </p:par>
                              <p:par>
                                <p:cTn id="277" presetID="10" presetClass="exit" presetSubtype="0" fill="hold" grpId="1" nodeType="withEffect">
                                  <p:stCondLst>
                                    <p:cond delay="0"/>
                                  </p:stCondLst>
                                  <p:childTnLst>
                                    <p:animEffect transition="out" filter="fade">
                                      <p:cBhvr>
                                        <p:cTn id="278" dur="5000"/>
                                        <p:tgtEl>
                                          <p:spTgt spid="80"/>
                                        </p:tgtEl>
                                      </p:cBhvr>
                                    </p:animEffect>
                                    <p:set>
                                      <p:cBhvr>
                                        <p:cTn id="279" dur="1" fill="hold">
                                          <p:stCondLst>
                                            <p:cond delay="4999"/>
                                          </p:stCondLst>
                                        </p:cTn>
                                        <p:tgtEl>
                                          <p:spTgt spid="80"/>
                                        </p:tgtEl>
                                        <p:attrNameLst>
                                          <p:attrName>style.visibility</p:attrName>
                                        </p:attrNameLst>
                                      </p:cBhvr>
                                      <p:to>
                                        <p:strVal val="hidden"/>
                                      </p:to>
                                    </p:set>
                                  </p:childTnLst>
                                </p:cTn>
                              </p:par>
                              <p:par>
                                <p:cTn id="280" presetID="56" presetClass="path" presetSubtype="0" accel="50000" decel="50000" fill="hold" grpId="0" nodeType="withEffect">
                                  <p:stCondLst>
                                    <p:cond delay="0"/>
                                  </p:stCondLst>
                                  <p:childTnLst>
                                    <p:animMotion origin="layout" path="M -3.33333E-6 3.7037E-7 L -0.0625 -0.36852 " pathEditMode="relative" rAng="0" ptsTypes="AA">
                                      <p:cBhvr>
                                        <p:cTn id="281" dur="2000" fill="hold"/>
                                        <p:tgtEl>
                                          <p:spTgt spid="81"/>
                                        </p:tgtEl>
                                        <p:attrNameLst>
                                          <p:attrName>ppt_x</p:attrName>
                                          <p:attrName>ppt_y</p:attrName>
                                        </p:attrNameLst>
                                      </p:cBhvr>
                                      <p:rCtr x="-3125" y="-18426"/>
                                    </p:animMotion>
                                  </p:childTnLst>
                                </p:cTn>
                              </p:par>
                              <p:par>
                                <p:cTn id="282" presetID="10" presetClass="exit" presetSubtype="0" fill="hold" grpId="1" nodeType="withEffect">
                                  <p:stCondLst>
                                    <p:cond delay="0"/>
                                  </p:stCondLst>
                                  <p:childTnLst>
                                    <p:animEffect transition="out" filter="fade">
                                      <p:cBhvr>
                                        <p:cTn id="283" dur="5000"/>
                                        <p:tgtEl>
                                          <p:spTgt spid="81"/>
                                        </p:tgtEl>
                                      </p:cBhvr>
                                    </p:animEffect>
                                    <p:set>
                                      <p:cBhvr>
                                        <p:cTn id="284" dur="1" fill="hold">
                                          <p:stCondLst>
                                            <p:cond delay="4999"/>
                                          </p:stCondLst>
                                        </p:cTn>
                                        <p:tgtEl>
                                          <p:spTgt spid="81"/>
                                        </p:tgtEl>
                                        <p:attrNameLst>
                                          <p:attrName>style.visibility</p:attrName>
                                        </p:attrNameLst>
                                      </p:cBhvr>
                                      <p:to>
                                        <p:strVal val="hidden"/>
                                      </p:to>
                                    </p:set>
                                  </p:childTnLst>
                                </p:cTn>
                              </p:par>
                              <p:par>
                                <p:cTn id="285" presetID="56" presetClass="path" presetSubtype="0" accel="50000" decel="50000" fill="hold" grpId="0" nodeType="withEffect">
                                  <p:stCondLst>
                                    <p:cond delay="0"/>
                                  </p:stCondLst>
                                  <p:childTnLst>
                                    <p:animMotion origin="layout" path="M 3.33333E-6 3.7037E-7 L -0.27917 -0.30185 " pathEditMode="relative" rAng="0" ptsTypes="AA">
                                      <p:cBhvr>
                                        <p:cTn id="286" dur="2000" fill="hold"/>
                                        <p:tgtEl>
                                          <p:spTgt spid="82"/>
                                        </p:tgtEl>
                                        <p:attrNameLst>
                                          <p:attrName>ppt_x</p:attrName>
                                          <p:attrName>ppt_y</p:attrName>
                                        </p:attrNameLst>
                                      </p:cBhvr>
                                      <p:rCtr x="-13958" y="-15093"/>
                                    </p:animMotion>
                                  </p:childTnLst>
                                </p:cTn>
                              </p:par>
                              <p:par>
                                <p:cTn id="287" presetID="10" presetClass="exit" presetSubtype="0" fill="hold" grpId="1" nodeType="withEffect">
                                  <p:stCondLst>
                                    <p:cond delay="0"/>
                                  </p:stCondLst>
                                  <p:childTnLst>
                                    <p:animEffect transition="out" filter="fade">
                                      <p:cBhvr>
                                        <p:cTn id="288" dur="5000"/>
                                        <p:tgtEl>
                                          <p:spTgt spid="82"/>
                                        </p:tgtEl>
                                      </p:cBhvr>
                                    </p:animEffect>
                                    <p:set>
                                      <p:cBhvr>
                                        <p:cTn id="289" dur="1" fill="hold">
                                          <p:stCondLst>
                                            <p:cond delay="4999"/>
                                          </p:stCondLst>
                                        </p:cTn>
                                        <p:tgtEl>
                                          <p:spTgt spid="82"/>
                                        </p:tgtEl>
                                        <p:attrNameLst>
                                          <p:attrName>style.visibility</p:attrName>
                                        </p:attrNameLst>
                                      </p:cBhvr>
                                      <p:to>
                                        <p:strVal val="hidden"/>
                                      </p:to>
                                    </p:set>
                                  </p:childTnLst>
                                </p:cTn>
                              </p:par>
                              <p:par>
                                <p:cTn id="290" presetID="27" presetClass="emph" presetSubtype="0" fill="hold" grpId="1" nodeType="withEffect">
                                  <p:stCondLst>
                                    <p:cond delay="1000"/>
                                  </p:stCondLst>
                                  <p:childTnLst>
                                    <p:animClr clrSpc="rgb" dir="cw">
                                      <p:cBhvr override="childStyle">
                                        <p:cTn id="291" dur="1000" autoRev="1" fill="hold"/>
                                        <p:tgtEl>
                                          <p:spTgt spid="43"/>
                                        </p:tgtEl>
                                        <p:attrNameLst>
                                          <p:attrName>style.color</p:attrName>
                                        </p:attrNameLst>
                                      </p:cBhvr>
                                      <p:to>
                                        <a:schemeClr val="bg1"/>
                                      </p:to>
                                    </p:animClr>
                                    <p:animClr clrSpc="rgb" dir="cw">
                                      <p:cBhvr>
                                        <p:cTn id="292" dur="1000" autoRev="1" fill="hold"/>
                                        <p:tgtEl>
                                          <p:spTgt spid="43"/>
                                        </p:tgtEl>
                                        <p:attrNameLst>
                                          <p:attrName>fillcolor</p:attrName>
                                        </p:attrNameLst>
                                      </p:cBhvr>
                                      <p:to>
                                        <a:schemeClr val="bg1"/>
                                      </p:to>
                                    </p:animClr>
                                    <p:set>
                                      <p:cBhvr>
                                        <p:cTn id="293" dur="1000" autoRev="1" fill="hold"/>
                                        <p:tgtEl>
                                          <p:spTgt spid="43"/>
                                        </p:tgtEl>
                                        <p:attrNameLst>
                                          <p:attrName>fill.type</p:attrName>
                                        </p:attrNameLst>
                                      </p:cBhvr>
                                      <p:to>
                                        <p:strVal val="solid"/>
                                      </p:to>
                                    </p:set>
                                    <p:set>
                                      <p:cBhvr>
                                        <p:cTn id="294" dur="1000" autoRev="1"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10" grpId="0" animBg="1"/>
      <p:bldP spid="11" grpId="0" animBg="1"/>
      <p:bldP spid="12" grpId="0" animBg="1"/>
      <p:bldP spid="12" grpId="1" animBg="1"/>
      <p:bldP spid="13" grpId="0" animBg="1"/>
      <p:bldP spid="13" grpId="1" animBg="1"/>
      <p:bldP spid="14" grpId="0" animBg="1"/>
      <p:bldP spid="14" grpId="1" animBg="1"/>
      <p:bldP spid="15" grpId="0" animBg="1"/>
      <p:bldP spid="16" grpId="0" animBg="1"/>
      <p:bldP spid="16" grpId="1" animBg="1"/>
      <p:bldP spid="18" grpId="0" animBg="1"/>
      <p:bldP spid="18" grpId="1" animBg="1"/>
      <p:bldP spid="20" grpId="0" animBg="1"/>
      <p:bldP spid="20" grpId="1" animBg="1"/>
      <p:bldP spid="21"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9" grpId="0" animBg="1"/>
      <p:bldP spid="50" grpId="0" animBg="1"/>
      <p:bldP spid="51" grpId="0" animBg="1"/>
      <p:bldP spid="53" grpId="0" animBg="1"/>
      <p:bldP spid="54" grpId="0" animBg="1"/>
      <p:bldP spid="55" grpId="0" animBg="1"/>
      <p:bldP spid="56" grpId="0" animBg="1"/>
      <p:bldP spid="52" grpId="0" animBg="1"/>
      <p:bldP spid="57" grpId="0" animBg="1"/>
      <p:bldP spid="58" grpId="0" animBg="1"/>
      <p:bldP spid="61" grpId="0" animBg="1"/>
      <p:bldP spid="63" grpId="0"/>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http://www.w3.org/XML/1998/namespace"/>
    <ds:schemaRef ds:uri="http://purl.org/dc/elements/1.1/"/>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5241</TotalTime>
  <Words>560</Words>
  <Application>Microsoft Office PowerPoint</Application>
  <PresentationFormat>On-screen Show (4:3)</PresentationFormat>
  <Paragraphs>199</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 Black</vt:lpstr>
      <vt:lpstr>Arial Narrow</vt:lpstr>
      <vt:lpstr>Calibri</vt:lpstr>
      <vt:lpstr>Courier New</vt:lpstr>
      <vt:lpstr>Lucida Grande</vt:lpstr>
      <vt:lpstr>Wingdings</vt:lpstr>
      <vt:lpstr>Office Theme</vt:lpstr>
      <vt:lpstr>Team-Based Care Scheduling Template</vt:lpstr>
      <vt:lpstr>Health Center of the Present</vt:lpstr>
      <vt:lpstr>Health Center of the Past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Kati Moran</cp:lastModifiedBy>
  <cp:revision>234</cp:revision>
  <dcterms:created xsi:type="dcterms:W3CDTF">2018-01-03T19:59:01Z</dcterms:created>
  <dcterms:modified xsi:type="dcterms:W3CDTF">2023-07-24T20:24:10Z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